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363" r:id="rId6"/>
    <p:sldId id="383" r:id="rId7"/>
    <p:sldId id="392" r:id="rId8"/>
    <p:sldId id="364" r:id="rId9"/>
    <p:sldId id="381" r:id="rId10"/>
    <p:sldId id="380" r:id="rId11"/>
    <p:sldId id="382" r:id="rId12"/>
    <p:sldId id="384" r:id="rId13"/>
    <p:sldId id="385" r:id="rId14"/>
    <p:sldId id="387" r:id="rId15"/>
    <p:sldId id="390" r:id="rId16"/>
    <p:sldId id="386" r:id="rId17"/>
    <p:sldId id="391" r:id="rId18"/>
    <p:sldId id="393" r:id="rId19"/>
    <p:sldId id="366"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3621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SWS-230063</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hyperlink" Target="https://ftp.3gpp.org/Specs/archive/22_series/22.865/22865-100.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https://ftp.3gpp.org/Specs/archive/22_series/22.865/22865-100.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hyperlink" Target="https://ftp.3gpp.org/Specs/archive/22_series/22.865/22865-10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8792828" cy="2852737"/>
          </a:xfrm>
        </p:spPr>
        <p:txBody>
          <a:bodyPr anchor="ctr"/>
          <a:lstStyle/>
          <a:p>
            <a:pPr eaLnBrk="1" hangingPunct="1"/>
            <a:r>
              <a:rPr lang="en-GB" altLang="en-US" dirty="0" smtClean="0"/>
              <a:t>Satellite </a:t>
            </a:r>
            <a:r>
              <a:rPr lang="en-GB" altLang="en-US" dirty="0" smtClean="0"/>
              <a:t>Access:</a:t>
            </a:r>
            <a:r>
              <a:rPr lang="en-GB" altLang="en-US" dirty="0" smtClean="0"/>
              <a:t> </a:t>
            </a:r>
            <a:br>
              <a:rPr lang="en-GB" altLang="en-US" dirty="0" smtClean="0"/>
            </a:br>
            <a:r>
              <a:rPr lang="en-GB" altLang="en-US" dirty="0" smtClean="0"/>
              <a:t>SA Rel-19 topics &amp; priorities</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7" y="4364875"/>
            <a:ext cx="9755355" cy="1987800"/>
          </a:xfrm>
        </p:spPr>
        <p:txBody>
          <a:bodyPr/>
          <a:lstStyle/>
          <a:p>
            <a:pPr marL="0" indent="0" eaLnBrk="1" hangingPunct="1">
              <a:buFontTx/>
              <a:buNone/>
            </a:pPr>
            <a:r>
              <a:rPr lang="en-GB" altLang="en-US" dirty="0" smtClean="0"/>
              <a:t>Novamint</a:t>
            </a:r>
            <a:r>
              <a:rPr lang="en-GB" altLang="en-US" dirty="0"/>
              <a:t>, Thales, </a:t>
            </a:r>
            <a:r>
              <a:rPr lang="en-GB" altLang="en-US" dirty="0"/>
              <a:t>TNO, Airbus </a:t>
            </a:r>
            <a:r>
              <a:rPr lang="en-GB" altLang="en-US" dirty="0"/>
              <a:t>Defence and Space, Avanti, </a:t>
            </a:r>
            <a:r>
              <a:rPr lang="en-GB" altLang="en-US" dirty="0" smtClean="0"/>
              <a:t>b-com, </a:t>
            </a:r>
            <a:r>
              <a:rPr lang="en-GB" altLang="en-US" dirty="0" err="1" smtClean="0"/>
              <a:t>CEWiT</a:t>
            </a:r>
            <a:r>
              <a:rPr lang="en-GB" altLang="en-US" dirty="0"/>
              <a:t>, </a:t>
            </a:r>
            <a:r>
              <a:rPr lang="en-GB" altLang="en-US" dirty="0" err="1"/>
              <a:t>Gilat</a:t>
            </a:r>
            <a:r>
              <a:rPr lang="en-GB" altLang="en-US" dirty="0"/>
              <a:t>, </a:t>
            </a:r>
            <a:r>
              <a:rPr lang="en-GB" altLang="en-US" dirty="0" smtClean="0"/>
              <a:t>EDF, </a:t>
            </a:r>
            <a:r>
              <a:rPr lang="en-GB" altLang="en-US" dirty="0" smtClean="0"/>
              <a:t>ESA</a:t>
            </a:r>
            <a:r>
              <a:rPr lang="en-GB" altLang="en-US" dirty="0"/>
              <a:t>, </a:t>
            </a:r>
            <a:r>
              <a:rPr lang="en-GB" altLang="en-US" dirty="0" err="1"/>
              <a:t>Eutelsat</a:t>
            </a:r>
            <a:r>
              <a:rPr lang="en-GB" altLang="en-US" dirty="0"/>
              <a:t>, </a:t>
            </a:r>
            <a:r>
              <a:rPr lang="en-GB" altLang="en-US" dirty="0" smtClean="0"/>
              <a:t>Gatehouse</a:t>
            </a:r>
            <a:r>
              <a:rPr lang="en-GB" altLang="en-US" dirty="0" smtClean="0"/>
              <a:t>, </a:t>
            </a:r>
            <a:r>
              <a:rPr lang="en-GB" altLang="en-US" dirty="0" err="1" smtClean="0"/>
              <a:t>Hispasat</a:t>
            </a:r>
            <a:r>
              <a:rPr lang="en-GB" altLang="en-US" dirty="0" smtClean="0"/>
              <a:t>, Hughes, </a:t>
            </a:r>
            <a:r>
              <a:rPr lang="en-GB" altLang="en-US" dirty="0"/>
              <a:t>Inmarsat, Intelsat, IRT Saint </a:t>
            </a:r>
            <a:r>
              <a:rPr lang="en-GB" altLang="en-US" dirty="0" err="1"/>
              <a:t>Exupéry</a:t>
            </a:r>
            <a:r>
              <a:rPr lang="en-GB" altLang="en-US" dirty="0"/>
              <a:t>, </a:t>
            </a:r>
            <a:r>
              <a:rPr lang="en-GB" altLang="en-US" dirty="0" err="1" smtClean="0"/>
              <a:t>Ligado</a:t>
            </a:r>
            <a:r>
              <a:rPr lang="en-GB" altLang="en-US" dirty="0"/>
              <a:t>, Lockheed Martin, </a:t>
            </a:r>
            <a:r>
              <a:rPr lang="en-GB" altLang="en-US" dirty="0" err="1"/>
              <a:t>OneWeb</a:t>
            </a:r>
            <a:r>
              <a:rPr lang="en-GB" altLang="en-US" dirty="0"/>
              <a:t>, OQ </a:t>
            </a:r>
            <a:r>
              <a:rPr lang="en-GB" altLang="en-US" dirty="0" smtClean="0"/>
              <a:t>Technology, </a:t>
            </a:r>
            <a:r>
              <a:rPr lang="en-GB" altLang="en-US" dirty="0" err="1"/>
              <a:t>Sateliot</a:t>
            </a:r>
            <a:r>
              <a:rPr lang="en-GB" altLang="en-US" dirty="0"/>
              <a:t>, </a:t>
            </a:r>
            <a:r>
              <a:rPr lang="en-GB" altLang="en-US" dirty="0" smtClean="0"/>
              <a:t>SES, ST </a:t>
            </a:r>
            <a:r>
              <a:rPr lang="en-GB" altLang="en-US" dirty="0"/>
              <a:t>Engineering </a:t>
            </a:r>
            <a:r>
              <a:rPr lang="en-GB" altLang="en-US" dirty="0" err="1"/>
              <a:t>iDirect</a:t>
            </a:r>
            <a:r>
              <a:rPr lang="en-GB" altLang="en-US" dirty="0"/>
              <a:t> Ireland, </a:t>
            </a:r>
            <a:r>
              <a:rPr lang="en-GB" altLang="en-US" dirty="0" err="1"/>
              <a:t>Terrestar</a:t>
            </a:r>
            <a:r>
              <a:rPr lang="en-GB" altLang="en-US" dirty="0"/>
              <a:t> Solutions, </a:t>
            </a:r>
            <a:r>
              <a:rPr lang="en-GB" altLang="en-US" dirty="0" smtClean="0"/>
              <a:t>TTP</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#1.3 UE-Satellite-UE </a:t>
            </a:r>
            <a:r>
              <a:rPr lang="en-GB" dirty="0"/>
              <a:t>communication </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a:t>Problem statement:</a:t>
            </a:r>
          </a:p>
          <a:p>
            <a:pPr lvl="1"/>
            <a:r>
              <a:rPr lang="en-GB" sz="1600" dirty="0"/>
              <a:t>At least 1 payload configuration should be considered implementing Inter Satellite Links with routing on board, each satellite may support loop back (UE to UE communications via the space segment) or the support of communications to UE where no gateway can be deployed (e.g. maritime areas or remote areas)</a:t>
            </a:r>
          </a:p>
          <a:p>
            <a:pPr lvl="1"/>
            <a:r>
              <a:rPr lang="en-GB" sz="1600" dirty="0"/>
              <a:t>It is important to  define how to activate UE-satellite-UE communication and the impacts on session management to  support service continuity when the </a:t>
            </a:r>
            <a:r>
              <a:rPr lang="en-GB" sz="1600" dirty="0" smtClean="0"/>
              <a:t>satellite serving </a:t>
            </a:r>
            <a:r>
              <a:rPr lang="en-GB" sz="1600" dirty="0"/>
              <a:t>the UE changes</a:t>
            </a:r>
          </a:p>
          <a:p>
            <a:pPr lvl="1"/>
            <a:endParaRPr lang="en-GB" sz="1400" dirty="0" smtClean="0"/>
          </a:p>
          <a:p>
            <a:pPr lvl="1"/>
            <a:endParaRPr lang="en-GB" sz="1400" dirty="0" smtClean="0"/>
          </a:p>
          <a:p>
            <a:pPr>
              <a:spcBef>
                <a:spcPts val="0"/>
              </a:spcBef>
              <a:spcAft>
                <a:spcPts val="0"/>
              </a:spcAft>
            </a:pPr>
            <a:r>
              <a:rPr lang="en-GB" altLang="de-DE" sz="2000" b="1" dirty="0" smtClean="0"/>
              <a:t>  Areas </a:t>
            </a:r>
            <a:r>
              <a:rPr lang="en-GB" altLang="de-DE" sz="2000" b="1" dirty="0"/>
              <a:t>for study:  </a:t>
            </a:r>
          </a:p>
          <a:p>
            <a:pPr lvl="1" indent="-300037">
              <a:spcBef>
                <a:spcPts val="300"/>
              </a:spcBef>
              <a:buSzPts val="1125"/>
            </a:pPr>
            <a:r>
              <a:rPr lang="en-GB" sz="1600" dirty="0" smtClean="0"/>
              <a:t>Activation </a:t>
            </a:r>
            <a:r>
              <a:rPr lang="en-GB" sz="1600" dirty="0"/>
              <a:t>of </a:t>
            </a:r>
            <a:r>
              <a:rPr lang="en-GB" sz="1600" dirty="0" smtClean="0"/>
              <a:t>UE-Satellite-UE </a:t>
            </a:r>
            <a:r>
              <a:rPr lang="en-GB" sz="1600" dirty="0"/>
              <a:t>communication</a:t>
            </a:r>
          </a:p>
          <a:p>
            <a:pPr lvl="1" indent="-300037">
              <a:spcBef>
                <a:spcPts val="300"/>
              </a:spcBef>
              <a:buSzPts val="1125"/>
            </a:pPr>
            <a:r>
              <a:rPr lang="en-GB" sz="1600" dirty="0"/>
              <a:t>I</a:t>
            </a:r>
            <a:r>
              <a:rPr lang="en-GB" sz="1600" dirty="0" smtClean="0"/>
              <a:t>mpacts </a:t>
            </a:r>
            <a:r>
              <a:rPr lang="en-GB" sz="1600" dirty="0"/>
              <a:t>on session management </a:t>
            </a:r>
          </a:p>
          <a:p>
            <a:pPr lvl="1" indent="-300037">
              <a:spcBef>
                <a:spcPts val="300"/>
              </a:spcBef>
              <a:buSzPts val="1125"/>
            </a:pPr>
            <a:r>
              <a:rPr lang="en-GB" sz="1600" dirty="0" smtClean="0"/>
              <a:t>S</a:t>
            </a:r>
            <a:r>
              <a:rPr lang="en-GB" sz="1600" dirty="0" smtClean="0"/>
              <a:t>ervice </a:t>
            </a:r>
            <a:r>
              <a:rPr lang="en-GB" sz="1600" dirty="0" smtClean="0"/>
              <a:t>continuity when the satellite serving the UE changes</a:t>
            </a:r>
          </a:p>
          <a:p>
            <a:pPr lvl="1" indent="-300037">
              <a:spcBef>
                <a:spcPts val="300"/>
              </a:spcBef>
              <a:buSzPts val="1125"/>
            </a:pPr>
            <a:r>
              <a:rPr lang="en-US" sz="1600" dirty="0"/>
              <a:t>I</a:t>
            </a:r>
            <a:r>
              <a:rPr lang="en-US" sz="1600" dirty="0" smtClean="0"/>
              <a:t>mpacts </a:t>
            </a:r>
            <a:r>
              <a:rPr lang="en-US" sz="1600" dirty="0"/>
              <a:t>on </a:t>
            </a:r>
            <a:r>
              <a:rPr lang="en-US" sz="1600" dirty="0" smtClean="0"/>
              <a:t>possibly </a:t>
            </a:r>
            <a:r>
              <a:rPr lang="en-US" sz="1600" dirty="0"/>
              <a:t>regulated services </a:t>
            </a:r>
            <a:endParaRPr lang="en-GB" sz="1600" dirty="0" smtClean="0"/>
          </a:p>
          <a:p>
            <a:pPr lvl="1" indent="-300037">
              <a:spcBef>
                <a:spcPts val="300"/>
              </a:spcBef>
              <a:buSzPts val="1125"/>
            </a:pPr>
            <a:r>
              <a:rPr lang="en-GB" sz="1600" dirty="0" err="1" smtClean="0"/>
              <a:t>QoS</a:t>
            </a:r>
            <a:r>
              <a:rPr lang="en-GB" sz="1600" dirty="0" smtClean="0"/>
              <a:t> </a:t>
            </a:r>
            <a:r>
              <a:rPr lang="en-GB" sz="1600" dirty="0"/>
              <a:t>control and charging.</a:t>
            </a:r>
          </a:p>
        </p:txBody>
      </p:sp>
    </p:spTree>
    <p:extLst>
      <p:ext uri="{BB962C8B-B14F-4D97-AF65-F5344CB8AC3E}">
        <p14:creationId xmlns:p14="http://schemas.microsoft.com/office/powerpoint/2010/main" val="125462617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#1.4 Dual Steer</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5815290" cy="4351338"/>
          </a:xfrm>
        </p:spPr>
        <p:txBody>
          <a:bodyPr/>
          <a:lstStyle/>
          <a:p>
            <a:r>
              <a:rPr lang="en-GB" sz="2000" b="1" dirty="0" smtClean="0"/>
              <a:t> Justification</a:t>
            </a:r>
            <a:endParaRPr lang="en-GB" sz="2000" b="1" dirty="0"/>
          </a:p>
          <a:p>
            <a:pPr lvl="1"/>
            <a:r>
              <a:rPr lang="en-GB" sz="1600" dirty="0" smtClean="0"/>
              <a:t>Dual Steer implies the support </a:t>
            </a:r>
            <a:r>
              <a:rPr lang="en-GB" sz="1600" dirty="0"/>
              <a:t>of traffic steering, splitting and switching of UE’s user data (pertaining to the same data session), across two 3GPP access </a:t>
            </a:r>
            <a:r>
              <a:rPr lang="en-GB" sz="1600" dirty="0" smtClean="0"/>
              <a:t>networks </a:t>
            </a:r>
            <a:r>
              <a:rPr lang="en-GB" sz="1600" dirty="0"/>
              <a:t>solely considering a single PLMN </a:t>
            </a:r>
            <a:r>
              <a:rPr lang="en-GB" sz="1600" dirty="0" smtClean="0"/>
              <a:t>subscription</a:t>
            </a:r>
            <a:endParaRPr lang="en-GB" sz="1600" dirty="0" smtClean="0"/>
          </a:p>
          <a:p>
            <a:pPr lvl="1"/>
            <a:r>
              <a:rPr lang="en-GB" sz="1600" dirty="0" smtClean="0"/>
              <a:t>At least one of </a:t>
            </a:r>
            <a:r>
              <a:rPr lang="en-GB" sz="1600" dirty="0"/>
              <a:t>3GPP access networks </a:t>
            </a:r>
            <a:r>
              <a:rPr lang="en-GB" sz="1600" dirty="0" smtClean="0"/>
              <a:t> can be Satellite Access</a:t>
            </a:r>
          </a:p>
          <a:p>
            <a:pPr lvl="1"/>
            <a:r>
              <a:rPr lang="en-GB" sz="1600" dirty="0" smtClean="0"/>
              <a:t>Dual </a:t>
            </a:r>
            <a:r>
              <a:rPr lang="en-GB" sz="1600" dirty="0"/>
              <a:t>NR satellite </a:t>
            </a:r>
            <a:r>
              <a:rPr lang="en-GB" sz="1600" dirty="0" smtClean="0"/>
              <a:t>access is possible too </a:t>
            </a:r>
            <a:r>
              <a:rPr lang="en-GB" sz="1600" dirty="0"/>
              <a:t>(e.g. using same or different NTN orbits, e.g., GEO/MEO/LEO</a:t>
            </a:r>
            <a:r>
              <a:rPr lang="en-GB" sz="1600" dirty="0" smtClean="0"/>
              <a:t>)</a:t>
            </a:r>
          </a:p>
          <a:p>
            <a:pPr lvl="1"/>
            <a:endParaRPr lang="en-GB" sz="1600" dirty="0"/>
          </a:p>
          <a:p>
            <a:pPr lvl="1"/>
            <a:endParaRPr lang="en-GB" sz="16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smtClean="0"/>
              <a:t>Impacts </a:t>
            </a:r>
            <a:r>
              <a:rPr lang="en-GB" altLang="zh-CN" sz="1600" dirty="0"/>
              <a:t>of NTN specificities on the architecture, interfaces, protocols, in the context of these dual steer use cases. </a:t>
            </a:r>
            <a:endParaRPr lang="en-GB" altLang="zh-CN" sz="1600" dirty="0" smtClean="0"/>
          </a:p>
          <a:p>
            <a:pPr lvl="1"/>
            <a:r>
              <a:rPr lang="en-GB" altLang="zh-CN" sz="1600" dirty="0" smtClean="0"/>
              <a:t>Note </a:t>
            </a:r>
            <a:r>
              <a:rPr lang="en-GB" altLang="zh-CN" sz="1600" dirty="0"/>
              <a:t>that this topic might be covered in dedicated dual steer related SID.</a:t>
            </a:r>
          </a:p>
          <a:p>
            <a:pPr lvl="1"/>
            <a:endParaRPr lang="en-GB" altLang="zh-CN" sz="1400" dirty="0"/>
          </a:p>
        </p:txBody>
      </p:sp>
      <p:sp>
        <p:nvSpPr>
          <p:cNvPr id="25" name="Google Shape;96;p16"/>
          <p:cNvSpPr txBox="1"/>
          <p:nvPr/>
        </p:nvSpPr>
        <p:spPr>
          <a:xfrm>
            <a:off x="7559303" y="5233168"/>
            <a:ext cx="3662176" cy="830966"/>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2">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TR </a:t>
            </a:r>
            <a:r>
              <a:rPr lang="en-GB" sz="1400" b="1" u="sng" dirty="0" smtClean="0">
                <a:solidFill>
                  <a:schemeClr val="accent5"/>
                </a:solidFill>
                <a:hlinkClick r:id="rId2">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22.8</a:t>
            </a:r>
            <a:r>
              <a:rPr lang="en-GB" sz="1400" b="1" u="sng" dirty="0" smtClean="0">
                <a:solidFill>
                  <a:schemeClr val="accent5"/>
                </a:solidFill>
              </a:rPr>
              <a:t>41</a:t>
            </a:r>
            <a:r>
              <a:rPr lang="en-GB" sz="1400" b="1" dirty="0" smtClean="0">
                <a:solidFill>
                  <a:srgbClr val="666666"/>
                </a:solidFill>
              </a:rPr>
              <a:t> v1.1.0, June 2023) </a:t>
            </a:r>
            <a:r>
              <a:rPr lang="en-GB" sz="1400" b="1" dirty="0" smtClean="0"/>
              <a:t> </a:t>
            </a:r>
            <a:endParaRPr lang="en-GB" sz="1400" b="1" dirty="0"/>
          </a:p>
        </p:txBody>
      </p:sp>
      <p:pic>
        <p:nvPicPr>
          <p:cNvPr id="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490" y="3707346"/>
            <a:ext cx="4567989" cy="15258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iagram&#10;&#10;Description automatically generat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0374" y="1900367"/>
            <a:ext cx="4353426" cy="159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65253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#1.5 </a:t>
            </a:r>
            <a:r>
              <a:rPr lang="en-GB" altLang="en-US" dirty="0"/>
              <a:t>GNSS independent operation</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a:t>Justification</a:t>
            </a:r>
          </a:p>
          <a:p>
            <a:pPr lvl="1"/>
            <a:r>
              <a:rPr lang="en-GB" sz="1600" dirty="0"/>
              <a:t>5G NR NTN and </a:t>
            </a:r>
            <a:r>
              <a:rPr lang="en-GB" sz="1600" dirty="0" err="1"/>
              <a:t>IoT</a:t>
            </a:r>
            <a:r>
              <a:rPr lang="en-GB" sz="1600" dirty="0"/>
              <a:t> NTN specifications in Release 17 and Release 18 assume that the UE uses its GNSS coordinates i.e., UE position - see TS 38.300 Section 16.14.2.2 and TS 36.300 Section 23.21.2.2 (together with the ephemeris of the serving satellite and additional information about the feeder link delay) to pre-compensate the time and frequency shift.</a:t>
            </a:r>
          </a:p>
          <a:p>
            <a:pPr lvl="1"/>
            <a:r>
              <a:rPr lang="en-GB" sz="1600" dirty="0"/>
              <a:t>In most locations and at most times, GNSS provides a highly accurate position and time reference. However, evidence has been shown that GNSS jamming (leading to denial of service) and spoofing (leading to incorrect location reporting and potentially denial of service) may occur. Also, a terminal, or group of terminals attempting to connect over access channels or once connected to the network, could also cause denial or degradation of service for all other users in the cell if using an altered GNSS position.</a:t>
            </a:r>
          </a:p>
          <a:p>
            <a:pPr lvl="1"/>
            <a:r>
              <a:rPr lang="en-GB" sz="1600" dirty="0"/>
              <a:t>Additionally, GNSS handling may cause delays to the UE operation due to positioning acquisition time (e.g., for a GNSS "cold start") and additional energy consumption.</a:t>
            </a:r>
          </a:p>
          <a:p>
            <a:pPr lvl="1"/>
            <a:r>
              <a:rPr lang="en-GB" sz="1600" dirty="0"/>
              <a:t>Therefore, NTN UEs of all types including handheld terminals and mobile VSAT (*) devices do require an alternative means of achieving and maintaining successful uplink time and frequency synchronization in NTN based access</a:t>
            </a:r>
            <a:r>
              <a:rPr lang="en-GB" sz="1600" dirty="0" smtClean="0"/>
              <a:t>.</a:t>
            </a:r>
            <a:br>
              <a:rPr lang="en-GB" sz="1600" dirty="0" smtClean="0"/>
            </a:br>
            <a:r>
              <a:rPr lang="en-GB" sz="1600" dirty="0" smtClean="0"/>
              <a:t>(*) </a:t>
            </a:r>
            <a:r>
              <a:rPr lang="en-GB" sz="1600" dirty="0"/>
              <a:t>It is assumed that for a stationary device (e.g., fixed VSAT, static </a:t>
            </a:r>
            <a:r>
              <a:rPr lang="en-GB" sz="1600" dirty="0" err="1"/>
              <a:t>IoT</a:t>
            </a:r>
            <a:r>
              <a:rPr lang="en-GB" sz="1600" dirty="0"/>
              <a:t> device), the UE position can be </a:t>
            </a:r>
            <a:r>
              <a:rPr lang="en-GB" sz="1600" dirty="0" smtClean="0"/>
              <a:t>pre-configured.</a:t>
            </a:r>
            <a:br>
              <a:rPr lang="en-GB" sz="1600" dirty="0" smtClean="0"/>
            </a:br>
            <a:endParaRPr lang="en-GB" sz="1400" dirty="0" smtClean="0"/>
          </a:p>
          <a:p>
            <a:pPr>
              <a:spcBef>
                <a:spcPts val="0"/>
              </a:spcBef>
              <a:spcAft>
                <a:spcPts val="0"/>
              </a:spcAft>
            </a:pPr>
            <a:r>
              <a:rPr lang="en-GB" altLang="de-DE" sz="2000" b="1" dirty="0" smtClean="0"/>
              <a:t>   Areas for study:  </a:t>
            </a:r>
          </a:p>
          <a:p>
            <a:pPr lvl="1"/>
            <a:r>
              <a:rPr lang="en-GB" altLang="zh-CN" sz="1600" dirty="0" smtClean="0"/>
              <a:t>impacts </a:t>
            </a:r>
            <a:r>
              <a:rPr lang="en-GB" altLang="zh-CN" sz="1600" dirty="0"/>
              <a:t>on </a:t>
            </a:r>
            <a:r>
              <a:rPr lang="en-GB" altLang="zh-CN" sz="1600" dirty="0" smtClean="0"/>
              <a:t>5GC/EPC</a:t>
            </a:r>
            <a:r>
              <a:rPr lang="en-GB" altLang="zh-CN" sz="1600" dirty="0" smtClean="0"/>
              <a:t> </a:t>
            </a:r>
            <a:r>
              <a:rPr lang="en-GB" altLang="zh-CN" sz="1600" dirty="0"/>
              <a:t>of UE location determination (going further from R18 verification) by network only </a:t>
            </a:r>
            <a:r>
              <a:rPr lang="en-GB" altLang="zh-CN" sz="1600" dirty="0" smtClean="0"/>
              <a:t>method(s)</a:t>
            </a:r>
            <a:endParaRPr lang="en-GB" altLang="zh-CN" sz="1400" dirty="0"/>
          </a:p>
        </p:txBody>
      </p:sp>
    </p:spTree>
    <p:extLst>
      <p:ext uri="{BB962C8B-B14F-4D97-AF65-F5344CB8AC3E}">
        <p14:creationId xmlns:p14="http://schemas.microsoft.com/office/powerpoint/2010/main" val="5003138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#1.6 </a:t>
            </a:r>
            <a:r>
              <a:rPr lang="en-GB" altLang="en-US" dirty="0"/>
              <a:t>Multicast and </a:t>
            </a:r>
            <a:r>
              <a:rPr lang="en-GB" altLang="en-US" dirty="0" smtClean="0"/>
              <a:t>Broadcast </a:t>
            </a:r>
            <a:r>
              <a:rPr lang="en-GB" altLang="en-US" dirty="0"/>
              <a:t>via </a:t>
            </a:r>
            <a:r>
              <a:rPr lang="en-GB" altLang="en-US" dirty="0" smtClean="0"/>
              <a:t>satellite</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400" dirty="0"/>
              <a:t>Non-Terrestrial networks are well suited to support Multicast and Broadcast Services. Such services can provide substantial improvements, especially regarding efficient resources usage and user experience. </a:t>
            </a:r>
          </a:p>
          <a:p>
            <a:pPr lvl="1"/>
            <a:r>
              <a:rPr lang="en-GB" sz="1400" dirty="0"/>
              <a:t>This applies to all types of Non-Terrestrial Networks (GSO and NGSO) operating in all frequency bands. </a:t>
            </a:r>
            <a:endParaRPr lang="en-GB" sz="1400" dirty="0" smtClean="0"/>
          </a:p>
          <a:p>
            <a:pPr>
              <a:spcBef>
                <a:spcPts val="0"/>
              </a:spcBef>
              <a:spcAft>
                <a:spcPts val="0"/>
              </a:spcAft>
            </a:pPr>
            <a:r>
              <a:rPr lang="en-GB" altLang="de-DE" sz="2000" b="1" dirty="0" smtClean="0"/>
              <a:t> Problem </a:t>
            </a:r>
            <a:r>
              <a:rPr lang="en-GB" altLang="de-DE" sz="2000" b="1" dirty="0"/>
              <a:t>statement:</a:t>
            </a:r>
          </a:p>
          <a:p>
            <a:pPr lvl="1"/>
            <a:r>
              <a:rPr lang="en-GB" sz="1400" dirty="0"/>
              <a:t>While the features enabling the provision of Broadcast/Multicast communication service have been defined in previous releases for a mobile network deployment scenario characteristic, the provision of MBS over GSO and NGSO NTN would require addressing additional points:</a:t>
            </a:r>
          </a:p>
          <a:p>
            <a:pPr lvl="2"/>
            <a:r>
              <a:rPr lang="en-GB" sz="1400" dirty="0"/>
              <a:t>Addressing NTN moving radio nodes (NGSO) causing the need to ensure service continuity over a given area when the </a:t>
            </a:r>
            <a:r>
              <a:rPr lang="en-GB" sz="1400" dirty="0" err="1"/>
              <a:t>gNB</a:t>
            </a:r>
            <a:r>
              <a:rPr lang="en-GB" sz="1400" dirty="0"/>
              <a:t> and/or the cell coverage areas are moving</a:t>
            </a:r>
          </a:p>
          <a:p>
            <a:pPr lvl="2"/>
            <a:r>
              <a:rPr lang="en-GB" sz="1400" dirty="0"/>
              <a:t>Location dependent MBS service: Enabling distribution of different content data to different MBS service areas</a:t>
            </a:r>
          </a:p>
          <a:p>
            <a:pPr lvl="2"/>
            <a:r>
              <a:rPr lang="en-GB" sz="1400" dirty="0"/>
              <a:t>User group dependent MBS services: Enabling wide area MBS services addressing a specific user group over a large geographic area and different regulatory regions</a:t>
            </a:r>
          </a:p>
          <a:p>
            <a:pPr lvl="2"/>
            <a:r>
              <a:rPr lang="en-GB" sz="1400" dirty="0"/>
              <a:t>Service subscription with SIM-card less support for broadcast service provider subscriptions, different from MNO services</a:t>
            </a:r>
          </a:p>
          <a:p>
            <a:pPr lvl="2"/>
            <a:r>
              <a:rPr lang="en-GB" sz="1400" dirty="0"/>
              <a:t>MBS could also be provisioned over a joint TN access and NTN MBS reception simultaneously.</a:t>
            </a:r>
          </a:p>
          <a:p>
            <a:pPr>
              <a:spcBef>
                <a:spcPts val="0"/>
              </a:spcBef>
              <a:spcAft>
                <a:spcPts val="0"/>
              </a:spcAft>
            </a:pPr>
            <a:r>
              <a:rPr lang="en-GB" altLang="de-DE" sz="2000" b="1" dirty="0" smtClean="0"/>
              <a:t> Areas </a:t>
            </a:r>
            <a:r>
              <a:rPr lang="en-GB" altLang="de-DE" sz="2000" b="1" dirty="0"/>
              <a:t>for study:  </a:t>
            </a:r>
          </a:p>
          <a:p>
            <a:pPr lvl="1"/>
            <a:r>
              <a:rPr lang="en-GB" altLang="zh-CN" sz="1400" dirty="0"/>
              <a:t>enhancements to support multicast over a downlink only NTN (Receive Only Mode) and support for a heterogeneous return path (3GPP or non-3GPP access)</a:t>
            </a:r>
          </a:p>
          <a:p>
            <a:pPr lvl="1"/>
            <a:r>
              <a:rPr lang="en-GB" altLang="zh-CN" sz="1400" dirty="0"/>
              <a:t>need for architectural enhancements for 5G multicast-broadcast services via NTN</a:t>
            </a:r>
          </a:p>
          <a:p>
            <a:endParaRPr lang="en-GB" sz="1800" dirty="0"/>
          </a:p>
        </p:txBody>
      </p:sp>
    </p:spTree>
    <p:extLst>
      <p:ext uri="{BB962C8B-B14F-4D97-AF65-F5344CB8AC3E}">
        <p14:creationId xmlns:p14="http://schemas.microsoft.com/office/powerpoint/2010/main" val="14299548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#1.7 5GC </a:t>
            </a:r>
            <a:r>
              <a:rPr lang="en-GB" altLang="en-US" dirty="0"/>
              <a:t>supporting </a:t>
            </a:r>
            <a:r>
              <a:rPr lang="en-GB" altLang="en-US" dirty="0" err="1"/>
              <a:t>IoT</a:t>
            </a:r>
            <a:r>
              <a:rPr lang="en-GB" altLang="en-US" dirty="0"/>
              <a:t>-NTN</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600" dirty="0"/>
              <a:t>Rel-17 </a:t>
            </a:r>
            <a:r>
              <a:rPr lang="en-GB" sz="1600" dirty="0" err="1"/>
              <a:t>IoT</a:t>
            </a:r>
            <a:r>
              <a:rPr lang="en-GB" sz="1600" dirty="0"/>
              <a:t>-NTN </a:t>
            </a:r>
            <a:r>
              <a:rPr lang="en-GB" sz="1600" dirty="0"/>
              <a:t>is supported by EPC only. </a:t>
            </a:r>
            <a:endParaRPr lang="en-GB" sz="1600" dirty="0" smtClean="0"/>
          </a:p>
          <a:p>
            <a:pPr lvl="1"/>
            <a:r>
              <a:rPr lang="en-GB" sz="1600" dirty="0" smtClean="0"/>
              <a:t>With </a:t>
            </a:r>
            <a:r>
              <a:rPr lang="en-GB" sz="1600" dirty="0"/>
              <a:t>potential implementation of integrated </a:t>
            </a:r>
            <a:r>
              <a:rPr lang="en-GB" sz="1600" dirty="0" smtClean="0"/>
              <a:t>NR-NTN </a:t>
            </a:r>
            <a:r>
              <a:rPr lang="en-GB" sz="1600" dirty="0"/>
              <a:t>and </a:t>
            </a:r>
            <a:r>
              <a:rPr lang="en-GB" sz="1600" dirty="0" err="1" smtClean="0"/>
              <a:t>IoT</a:t>
            </a:r>
            <a:r>
              <a:rPr lang="en-GB" sz="1600" dirty="0" smtClean="0"/>
              <a:t>-NTN </a:t>
            </a:r>
            <a:r>
              <a:rPr lang="en-GB" sz="1600" dirty="0"/>
              <a:t>in one network there is a need to enable 5GC support for </a:t>
            </a:r>
            <a:r>
              <a:rPr lang="en-GB" sz="1600" dirty="0" err="1"/>
              <a:t>IoT</a:t>
            </a:r>
            <a:r>
              <a:rPr lang="en-GB" sz="1600" dirty="0"/>
              <a:t>-NTN. </a:t>
            </a:r>
            <a:endParaRPr lang="en-GB" sz="1600" dirty="0" smtClean="0"/>
          </a:p>
          <a:p>
            <a:pPr lvl="1"/>
            <a:r>
              <a:rPr lang="en-GB" sz="1600" dirty="0" smtClean="0"/>
              <a:t>There </a:t>
            </a:r>
            <a:r>
              <a:rPr lang="en-GB" sz="1600" dirty="0"/>
              <a:t>is indeed 5GC support </a:t>
            </a:r>
            <a:r>
              <a:rPr lang="en-GB" sz="1600" dirty="0" smtClean="0"/>
              <a:t>for terrestrial </a:t>
            </a:r>
            <a:r>
              <a:rPr lang="en-GB" sz="1600" dirty="0"/>
              <a:t>NB-</a:t>
            </a:r>
            <a:r>
              <a:rPr lang="en-GB" sz="1600" dirty="0" err="1"/>
              <a:t>IoT</a:t>
            </a:r>
            <a:r>
              <a:rPr lang="en-GB" sz="1600" dirty="0"/>
              <a:t>/</a:t>
            </a:r>
            <a:r>
              <a:rPr lang="en-GB" sz="1600" dirty="0" err="1"/>
              <a:t>eMTC</a:t>
            </a:r>
            <a:r>
              <a:rPr lang="en-GB" sz="1600" dirty="0"/>
              <a:t> in Rel16, although not deployed mainly due to the existence/availability of </a:t>
            </a:r>
            <a:r>
              <a:rPr lang="en-GB" sz="1600" dirty="0" smtClean="0"/>
              <a:t>legacy EPC</a:t>
            </a:r>
            <a:r>
              <a:rPr lang="en-GB" sz="1600" dirty="0"/>
              <a:t>. </a:t>
            </a:r>
            <a:endParaRPr lang="en-GB" sz="1600" dirty="0" smtClean="0"/>
          </a:p>
          <a:p>
            <a:pPr lvl="1"/>
            <a:r>
              <a:rPr lang="en-GB" sz="1600" dirty="0" smtClean="0"/>
              <a:t>In </a:t>
            </a:r>
            <a:r>
              <a:rPr lang="en-GB" sz="1600" dirty="0"/>
              <a:t>the case of NTN, it will be new deployment and there is no existing EPC and therefore it is </a:t>
            </a:r>
            <a:r>
              <a:rPr lang="en-GB" sz="1600" dirty="0" smtClean="0"/>
              <a:t>important to </a:t>
            </a:r>
            <a:r>
              <a:rPr lang="en-GB" sz="1600" dirty="0"/>
              <a:t>have 5GC support of </a:t>
            </a:r>
            <a:r>
              <a:rPr lang="en-GB" sz="1600" dirty="0" err="1"/>
              <a:t>IoT</a:t>
            </a:r>
            <a:r>
              <a:rPr lang="en-GB" sz="1600" dirty="0"/>
              <a:t> to have integrated </a:t>
            </a:r>
            <a:r>
              <a:rPr lang="en-GB" sz="1600" dirty="0"/>
              <a:t>NR-NTN and </a:t>
            </a:r>
            <a:r>
              <a:rPr lang="en-GB" sz="1600" dirty="0" err="1"/>
              <a:t>IoT</a:t>
            </a:r>
            <a:r>
              <a:rPr lang="en-GB" sz="1600" dirty="0"/>
              <a:t>-NTN </a:t>
            </a:r>
            <a:r>
              <a:rPr lang="en-GB" sz="1600" dirty="0" smtClean="0"/>
              <a:t>services.</a:t>
            </a:r>
          </a:p>
          <a:p>
            <a:pPr lvl="1"/>
            <a:endParaRPr lang="en-GB" sz="1600" dirty="0" smtClean="0"/>
          </a:p>
          <a:p>
            <a:r>
              <a:rPr lang="en-GB" altLang="de-DE" sz="2000" b="1" dirty="0" smtClean="0"/>
              <a:t>  Areas </a:t>
            </a:r>
            <a:r>
              <a:rPr lang="en-GB" altLang="de-DE" sz="2000" b="1" dirty="0"/>
              <a:t>for study:  </a:t>
            </a:r>
          </a:p>
          <a:p>
            <a:pPr lvl="1"/>
            <a:r>
              <a:rPr lang="en-GB" altLang="zh-CN" sz="1600" dirty="0"/>
              <a:t>specific impacts, if any, on interfaces and protocols of 5GC supporting </a:t>
            </a:r>
            <a:r>
              <a:rPr lang="en-GB" altLang="zh-CN" sz="1600" dirty="0" err="1" smtClean="0"/>
              <a:t>IoT</a:t>
            </a:r>
            <a:r>
              <a:rPr lang="en-GB" altLang="zh-CN" sz="1600" dirty="0"/>
              <a:t>-</a:t>
            </a:r>
            <a:r>
              <a:rPr lang="en-GB" altLang="zh-CN" sz="1600" dirty="0" smtClean="0"/>
              <a:t>NTN</a:t>
            </a:r>
            <a:endParaRPr lang="en-GB" altLang="zh-CN" sz="1400" dirty="0"/>
          </a:p>
        </p:txBody>
      </p:sp>
    </p:spTree>
    <p:extLst>
      <p:ext uri="{BB962C8B-B14F-4D97-AF65-F5344CB8AC3E}">
        <p14:creationId xmlns:p14="http://schemas.microsoft.com/office/powerpoint/2010/main" val="42243206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a:t>
            </a:r>
            <a:r>
              <a:rPr lang="en-GB" dirty="0"/>
              <a:t>2 Application enablement for </a:t>
            </a:r>
            <a:r>
              <a:rPr lang="en-GB" dirty="0" smtClean="0"/>
              <a:t/>
            </a:r>
            <a:br>
              <a:rPr lang="en-GB" dirty="0" smtClean="0"/>
            </a:br>
            <a:r>
              <a:rPr lang="en-GB" dirty="0" smtClean="0"/>
              <a:t>Satellite access </a:t>
            </a:r>
            <a:r>
              <a:rPr lang="en-GB" dirty="0"/>
              <a:t>enabled 5G Services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198" y="1825625"/>
            <a:ext cx="7485937" cy="4671428"/>
          </a:xfrm>
        </p:spPr>
        <p:txBody>
          <a:bodyPr/>
          <a:lstStyle/>
          <a:p>
            <a:r>
              <a:rPr lang="en-GB" sz="2000" b="1" dirty="0" smtClean="0"/>
              <a:t> Justification</a:t>
            </a:r>
            <a:endParaRPr lang="en-GB" sz="2000" b="1" dirty="0"/>
          </a:p>
          <a:p>
            <a:pPr lvl="1"/>
            <a:r>
              <a:rPr lang="en-GB" sz="1600" dirty="0"/>
              <a:t>SA6 developed several 5G vertical application enablers (e.g. V2X, UAS), enabler frameworks (</a:t>
            </a:r>
            <a:r>
              <a:rPr lang="en-GB" sz="1600" dirty="0" smtClean="0"/>
              <a:t>e.g. </a:t>
            </a:r>
            <a:r>
              <a:rPr lang="en-GB" sz="1600" dirty="0"/>
              <a:t>SEAL, EDGEAPP) and Mission Critical service to work over terrestrial 3GPP networks. Whether all these specifications work for Satellite access is not know. </a:t>
            </a:r>
            <a:endParaRPr lang="en-GB" sz="1600" dirty="0" smtClean="0"/>
          </a:p>
          <a:p>
            <a:pPr lvl="1"/>
            <a:r>
              <a:rPr lang="en-GB" sz="1600" dirty="0" smtClean="0"/>
              <a:t>Important aspects to consider: Latency</a:t>
            </a:r>
            <a:r>
              <a:rPr lang="en-GB" sz="1600" dirty="0"/>
              <a:t>, Limitation of Bandwidth, </a:t>
            </a:r>
            <a:r>
              <a:rPr lang="en-GB" sz="1600" dirty="0" err="1"/>
              <a:t>QoS</a:t>
            </a:r>
            <a:r>
              <a:rPr lang="en-GB" sz="1600" dirty="0"/>
              <a:t>, Discontinuous Coverage, Location service </a:t>
            </a:r>
            <a:r>
              <a:rPr lang="en-GB" sz="1600" dirty="0" smtClean="0"/>
              <a:t>performance, Store and Forward Satellite operation…</a:t>
            </a:r>
            <a:endParaRPr lang="en-GB" sz="1600" dirty="0"/>
          </a:p>
          <a:p>
            <a:pPr lvl="1"/>
            <a:r>
              <a:rPr lang="en-GB" sz="1600" dirty="0"/>
              <a:t>Service enablers defined by SA6 should also take advantage and ensure that these enablers support satellite </a:t>
            </a:r>
            <a:r>
              <a:rPr lang="en-GB" sz="1600" dirty="0" smtClean="0"/>
              <a:t>access.</a:t>
            </a:r>
            <a:endParaRPr lang="en-GB" sz="16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a:t>I</a:t>
            </a:r>
            <a:r>
              <a:rPr lang="en-GB" altLang="zh-CN" sz="1600" dirty="0" smtClean="0"/>
              <a:t>mpacts </a:t>
            </a:r>
            <a:r>
              <a:rPr lang="en-GB" altLang="zh-CN" sz="1600" dirty="0"/>
              <a:t>and </a:t>
            </a:r>
            <a:r>
              <a:rPr lang="en-GB" altLang="zh-CN" sz="1600" dirty="0" smtClean="0"/>
              <a:t>necessary </a:t>
            </a:r>
            <a:r>
              <a:rPr lang="en-GB" altLang="zh-CN" sz="1600" dirty="0"/>
              <a:t>changes to the SA6 enabler specifications for supporting satellite access.</a:t>
            </a:r>
          </a:p>
          <a:p>
            <a:pPr lvl="1"/>
            <a:r>
              <a:rPr lang="en-GB" altLang="zh-CN" sz="1600" dirty="0"/>
              <a:t>Review and identify the Satellite access integrated aspects (e.g. service continuity, roaming, federation, broadcast, multicast…) to support SA6 enablers.</a:t>
            </a:r>
          </a:p>
          <a:p>
            <a:pPr lvl="1"/>
            <a:r>
              <a:rPr lang="en-GB" altLang="zh-CN" sz="1600" dirty="0"/>
              <a:t>Possible deployment models for SA6 enablers with satellite access integrated 5G System</a:t>
            </a:r>
          </a:p>
          <a:p>
            <a:pPr lvl="1"/>
            <a:r>
              <a:rPr lang="en-GB" altLang="zh-CN" sz="1600" dirty="0"/>
              <a:t>Enhancements from Rel-19 </a:t>
            </a:r>
            <a:endParaRPr lang="en-GB" altLang="zh-CN" sz="1400" dirty="0"/>
          </a:p>
        </p:txBody>
      </p:sp>
      <p:grpSp>
        <p:nvGrpSpPr>
          <p:cNvPr id="8" name="Group 7"/>
          <p:cNvGrpSpPr/>
          <p:nvPr/>
        </p:nvGrpSpPr>
        <p:grpSpPr>
          <a:xfrm>
            <a:off x="8001026" y="2695146"/>
            <a:ext cx="3878179" cy="2197695"/>
            <a:chOff x="8241120" y="4547394"/>
            <a:chExt cx="3332541" cy="1771368"/>
          </a:xfrm>
        </p:grpSpPr>
        <p:pic>
          <p:nvPicPr>
            <p:cNvPr id="11" name="Picture 8" descr="NR V2X Sidelink Design | SpringerLink"/>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5021"/>
            <a:stretch/>
          </p:blipFill>
          <p:spPr bwMode="auto">
            <a:xfrm>
              <a:off x="8241120" y="4547394"/>
              <a:ext cx="3332541" cy="177136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8518770" y="4874550"/>
              <a:ext cx="445477" cy="138499"/>
            </a:xfrm>
            <a:prstGeom prst="rect">
              <a:avLst/>
            </a:prstGeom>
            <a:solidFill>
              <a:schemeClr val="bg1"/>
            </a:solidFill>
          </p:spPr>
          <p:txBody>
            <a:bodyPr wrap="square" lIns="0" tIns="0" rIns="0" bIns="0" rtlCol="0">
              <a:spAutoFit/>
            </a:bodyPr>
            <a:lstStyle/>
            <a:p>
              <a:r>
                <a:rPr lang="en-IN" sz="900" dirty="0" smtClean="0"/>
                <a:t>NG-RAN</a:t>
              </a:r>
              <a:endParaRPr lang="en-IN" sz="900" dirty="0"/>
            </a:p>
          </p:txBody>
        </p:sp>
        <p:sp>
          <p:nvSpPr>
            <p:cNvPr id="13" name="TextBox 12"/>
            <p:cNvSpPr txBox="1"/>
            <p:nvPr/>
          </p:nvSpPr>
          <p:spPr>
            <a:xfrm>
              <a:off x="9245600" y="4569860"/>
              <a:ext cx="767034" cy="138499"/>
            </a:xfrm>
            <a:prstGeom prst="rect">
              <a:avLst/>
            </a:prstGeom>
            <a:solidFill>
              <a:schemeClr val="bg1"/>
            </a:solidFill>
          </p:spPr>
          <p:txBody>
            <a:bodyPr wrap="square" lIns="0" tIns="0" rIns="0" bIns="0" rtlCol="0">
              <a:spAutoFit/>
            </a:bodyPr>
            <a:lstStyle/>
            <a:p>
              <a:r>
                <a:rPr lang="en-IN" sz="900" dirty="0" smtClean="0"/>
                <a:t>Satellite  Access</a:t>
              </a:r>
              <a:endParaRPr lang="en-IN" sz="900" dirty="0"/>
            </a:p>
          </p:txBody>
        </p:sp>
      </p:grpSp>
    </p:spTree>
    <p:extLst>
      <p:ext uri="{BB962C8B-B14F-4D97-AF65-F5344CB8AC3E}">
        <p14:creationId xmlns:p14="http://schemas.microsoft.com/office/powerpoint/2010/main" val="181353330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Summary </a:t>
            </a:r>
            <a:r>
              <a:rPr lang="fr-FR" altLang="fr-FR" dirty="0" smtClean="0"/>
              <a:t>Satellite </a:t>
            </a:r>
            <a:r>
              <a:rPr lang="fr-FR" altLang="fr-FR" dirty="0"/>
              <a:t>SA-</a:t>
            </a:r>
            <a:r>
              <a:rPr lang="fr-FR" altLang="fr-FR" dirty="0" err="1"/>
              <a:t>led</a:t>
            </a:r>
            <a:r>
              <a:rPr lang="fr-FR" altLang="fr-FR" dirty="0"/>
              <a:t> Rel-19 topics</a:t>
            </a:r>
            <a:endParaRPr lang="en-GB" altLang="en-US" dirty="0"/>
          </a:p>
        </p:txBody>
      </p:sp>
      <p:graphicFrame>
        <p:nvGraphicFramePr>
          <p:cNvPr id="4" name="Table 3"/>
          <p:cNvGraphicFramePr>
            <a:graphicFrameLocks noGrp="1"/>
          </p:cNvGraphicFramePr>
          <p:nvPr>
            <p:extLst>
              <p:ext uri="{D42A27DB-BD31-4B8C-83A1-F6EECF244321}">
                <p14:modId xmlns:p14="http://schemas.microsoft.com/office/powerpoint/2010/main" val="1648270757"/>
              </p:ext>
            </p:extLst>
          </p:nvPr>
        </p:nvGraphicFramePr>
        <p:xfrm>
          <a:off x="264693" y="1546752"/>
          <a:ext cx="11662613" cy="4394200"/>
        </p:xfrm>
        <a:graphic>
          <a:graphicData uri="http://schemas.openxmlformats.org/drawingml/2006/table">
            <a:tbl>
              <a:tblPr firstRow="1" bandRow="1">
                <a:tableStyleId>{5C22544A-7EE6-4342-B048-85BDC9FD1C3A}</a:tableStyleId>
              </a:tblPr>
              <a:tblGrid>
                <a:gridCol w="3991573"/>
                <a:gridCol w="1642622"/>
                <a:gridCol w="2133569"/>
                <a:gridCol w="2449342"/>
                <a:gridCol w="1445507"/>
              </a:tblGrid>
              <a:tr h="618825">
                <a:tc>
                  <a:txBody>
                    <a:bodyPr/>
                    <a:lstStyle/>
                    <a:p>
                      <a:r>
                        <a:rPr lang="en-US" sz="1800" dirty="0" smtClean="0"/>
                        <a:t>Topics</a:t>
                      </a:r>
                      <a:endParaRPr lang="en-US" sz="1800" dirty="0"/>
                    </a:p>
                  </a:txBody>
                  <a:tcPr anchor="ctr"/>
                </a:tc>
                <a:tc>
                  <a:txBody>
                    <a:bodyPr/>
                    <a:lstStyle/>
                    <a:p>
                      <a:pPr algn="ctr"/>
                      <a:r>
                        <a:rPr lang="en-US" sz="1800" dirty="0" smtClean="0"/>
                        <a:t>SA1 </a:t>
                      </a:r>
                    </a:p>
                    <a:p>
                      <a:pPr algn="ctr"/>
                      <a:r>
                        <a:rPr lang="en-US" sz="1800" dirty="0" smtClean="0"/>
                        <a:t>requirements</a:t>
                      </a:r>
                      <a:endParaRPr lang="en-US" sz="1800" dirty="0"/>
                    </a:p>
                  </a:txBody>
                  <a:tcPr anchor="ctr"/>
                </a:tc>
                <a:tc>
                  <a:txBody>
                    <a:bodyPr/>
                    <a:lstStyle/>
                    <a:p>
                      <a:pPr algn="ctr"/>
                      <a:r>
                        <a:rPr lang="en-US" sz="1800" dirty="0" smtClean="0"/>
                        <a:t>SA</a:t>
                      </a:r>
                      <a:r>
                        <a:rPr lang="en-US" sz="1800" baseline="0" dirty="0" smtClean="0"/>
                        <a:t> </a:t>
                      </a:r>
                    </a:p>
                    <a:p>
                      <a:pPr algn="ctr"/>
                      <a:r>
                        <a:rPr lang="en-US" sz="1800" baseline="0" dirty="0" smtClean="0"/>
                        <a:t>impacts</a:t>
                      </a:r>
                      <a:endParaRPr lang="en-US" sz="1800" dirty="0" smtClean="0"/>
                    </a:p>
                  </a:txBody>
                  <a:tcPr anchor="ctr"/>
                </a:tc>
                <a:tc>
                  <a:txBody>
                    <a:bodyPr/>
                    <a:lstStyle/>
                    <a:p>
                      <a:pPr algn="ctr"/>
                      <a:r>
                        <a:rPr lang="en-US" sz="1800" dirty="0" smtClean="0"/>
                        <a:t>Stage</a:t>
                      </a:r>
                      <a:r>
                        <a:rPr lang="en-US" sz="1800" baseline="0" dirty="0" smtClean="0"/>
                        <a:t> 3</a:t>
                      </a:r>
                      <a:endParaRPr lang="en-US" sz="1800" dirty="0" smtClean="0"/>
                    </a:p>
                    <a:p>
                      <a:pPr algn="ctr"/>
                      <a:r>
                        <a:rPr lang="en-US" sz="1800" dirty="0" smtClean="0"/>
                        <a:t>Impacts</a:t>
                      </a:r>
                      <a:endParaRPr lang="en-US" sz="1800" dirty="0"/>
                    </a:p>
                  </a:txBody>
                  <a:tcPr anchor="ctr"/>
                </a:tc>
                <a:tc>
                  <a:txBody>
                    <a:bodyPr/>
                    <a:lstStyle/>
                    <a:p>
                      <a:pPr algn="ctr"/>
                      <a:r>
                        <a:rPr lang="en-US" sz="1800" dirty="0" smtClean="0"/>
                        <a:t>Market</a:t>
                      </a:r>
                      <a:r>
                        <a:rPr lang="en-US" sz="1800" baseline="0" dirty="0" smtClean="0"/>
                        <a:t> </a:t>
                      </a:r>
                    </a:p>
                    <a:p>
                      <a:pPr algn="ctr"/>
                      <a:r>
                        <a:rPr lang="en-US" sz="1800" baseline="0" dirty="0" smtClean="0"/>
                        <a:t>Relevance</a:t>
                      </a:r>
                      <a:endParaRPr lang="en-US" sz="1800" dirty="0"/>
                    </a:p>
                  </a:txBody>
                  <a:tcPr anchor="ctr"/>
                </a:tc>
              </a:tr>
              <a:tr h="370840">
                <a:tc gridSpan="2">
                  <a:txBody>
                    <a:bodyPr/>
                    <a:lstStyle/>
                    <a:p>
                      <a:pPr lvl="0" algn="l"/>
                      <a:r>
                        <a:rPr lang="en-US" sz="1600" dirty="0" smtClean="0"/>
                        <a:t>1. Integration of satellite components in the 5G architecture Ph3</a:t>
                      </a:r>
                    </a:p>
                  </a:txBody>
                  <a:tcPr anchor="ctr"/>
                </a:tc>
                <a:tc hMerge="1">
                  <a:txBody>
                    <a:bodyPr/>
                    <a:lstStyle/>
                    <a:p>
                      <a:pPr algn="ct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SA2</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aseline="30000" dirty="0" smtClean="0"/>
                    </a:p>
                  </a:txBody>
                  <a:tcPr anchor="ctr"/>
                </a:tc>
              </a:tr>
              <a:tr h="370840">
                <a:tc>
                  <a:txBody>
                    <a:bodyPr/>
                    <a:lstStyle/>
                    <a:p>
                      <a:pPr lvl="1" algn="l"/>
                      <a:r>
                        <a:rPr lang="en-US" sz="1600" dirty="0" smtClean="0"/>
                        <a:t>1.1 Regenerative payload architecture</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a:t>
                      </a:r>
                      <a:endParaRPr lang="en-US" sz="18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RAN3, RAN2, CT1, 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1.2 Store &amp; </a:t>
                      </a:r>
                      <a:r>
                        <a:rPr lang="en-US" sz="1600" dirty="0" smtClean="0"/>
                        <a:t>Forward Satellite operation</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 </a:t>
                      </a:r>
                      <a:r>
                        <a:rPr lang="en-US" sz="1800" dirty="0" smtClean="0"/>
                        <a:t>SA3,</a:t>
                      </a:r>
                      <a:r>
                        <a:rPr lang="en-US" sz="1800" baseline="0" dirty="0" smtClean="0"/>
                        <a:t> </a:t>
                      </a:r>
                      <a:r>
                        <a:rPr lang="en-US" sz="1800" dirty="0" smtClean="0"/>
                        <a:t>SA5, SA6</a:t>
                      </a:r>
                      <a:endParaRPr lang="en-US" sz="1800" dirty="0"/>
                    </a:p>
                  </a:txBody>
                  <a:tcPr anchor="ctr"/>
                </a:tc>
                <a:tc>
                  <a:txBody>
                    <a:bodyPr/>
                    <a:lstStyle/>
                    <a:p>
                      <a:pPr algn="ctr"/>
                      <a:r>
                        <a:rPr lang="en-US" sz="1800" dirty="0" smtClean="0"/>
                        <a:t>RAN3, RAN2, CT1, 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1.3</a:t>
                      </a:r>
                      <a:r>
                        <a:rPr lang="en-US" sz="1600" baseline="0" dirty="0" smtClean="0"/>
                        <a:t> </a:t>
                      </a:r>
                      <a:r>
                        <a:rPr lang="en-US" sz="1600" dirty="0" smtClean="0"/>
                        <a:t>UE-Satellite-UE communication (Local switching)</a:t>
                      </a:r>
                      <a:endParaRPr lang="en-US" sz="1600" dirty="0"/>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SA2</a:t>
                      </a:r>
                      <a:r>
                        <a:rPr lang="en-US" sz="1800" b="0" dirty="0" smtClean="0"/>
                        <a:t>, SA3, SA5, 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RAN3,</a:t>
                      </a:r>
                      <a:r>
                        <a:rPr lang="en-US" sz="1800" baseline="0" dirty="0" smtClean="0"/>
                        <a:t> </a:t>
                      </a:r>
                      <a:r>
                        <a:rPr lang="en-US" sz="1800" dirty="0" smtClean="0"/>
                        <a:t>RAN2, CT1,</a:t>
                      </a:r>
                      <a:r>
                        <a:rPr lang="en-US" sz="1800" baseline="0" dirty="0" smtClean="0"/>
                        <a:t> </a:t>
                      </a:r>
                      <a:r>
                        <a:rPr lang="en-US" sz="18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1.4</a:t>
                      </a:r>
                      <a:r>
                        <a:rPr lang="en-US" sz="1600" baseline="0" dirty="0" smtClean="0"/>
                        <a:t> Dual Steer</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 </a:t>
                      </a:r>
                      <a:r>
                        <a:rPr lang="en-US" sz="1800" b="0" dirty="0" smtClean="0"/>
                        <a:t>SA5, SA6</a:t>
                      </a:r>
                      <a:endParaRPr lang="en-US" sz="1800" b="0" dirty="0"/>
                    </a:p>
                  </a:txBody>
                  <a:tcPr anchor="ctr"/>
                </a:tc>
                <a:tc>
                  <a:txBody>
                    <a:bodyPr/>
                    <a:lstStyle/>
                    <a:p>
                      <a:pPr algn="ctr"/>
                      <a:r>
                        <a:rPr lang="en-US" sz="1800" dirty="0" smtClean="0"/>
                        <a:t>CT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HIGH </a:t>
                      </a:r>
                      <a:r>
                        <a:rPr lang="en-US" sz="1800" baseline="30000" dirty="0" smtClean="0"/>
                        <a:t>(4)   </a:t>
                      </a:r>
                      <a:endParaRPr lang="en-US" sz="1800" dirty="0" smtClean="0"/>
                    </a:p>
                  </a:txBody>
                  <a:tcPr anchor="ctr"/>
                </a:tc>
              </a:tr>
              <a:tr h="370840">
                <a:tc>
                  <a:txBody>
                    <a:bodyPr/>
                    <a:lstStyle/>
                    <a:p>
                      <a:pPr lvl="1" algn="l"/>
                      <a:r>
                        <a:rPr lang="en-US" sz="1600" dirty="0" smtClean="0"/>
                        <a:t>1.5 GNSS independent</a:t>
                      </a:r>
                      <a:r>
                        <a:rPr lang="en-US" sz="1600" baseline="0" dirty="0" smtClean="0"/>
                        <a:t> operation</a:t>
                      </a:r>
                      <a:endParaRPr lang="en-US" sz="1600" dirty="0"/>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 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RAN1</a:t>
                      </a:r>
                      <a:r>
                        <a:rPr lang="en-US" sz="1800" dirty="0" smtClean="0"/>
                        <a:t>,</a:t>
                      </a:r>
                      <a:r>
                        <a:rPr lang="en-US" sz="1800" baseline="0" dirty="0" smtClean="0"/>
                        <a:t> RAN2</a:t>
                      </a:r>
                      <a:r>
                        <a:rPr lang="en-US" sz="1800" dirty="0" smtClean="0"/>
                        <a:t>,</a:t>
                      </a:r>
                      <a:r>
                        <a:rPr lang="en-US" sz="1800" baseline="0" dirty="0" smtClean="0"/>
                        <a:t> </a:t>
                      </a:r>
                      <a:r>
                        <a:rPr lang="en-US" sz="1800" dirty="0" smtClean="0"/>
                        <a:t>CT1,</a:t>
                      </a:r>
                      <a:r>
                        <a:rPr lang="en-US" sz="1800" baseline="0" dirty="0" smtClean="0"/>
                        <a:t> </a:t>
                      </a:r>
                      <a:r>
                        <a:rPr lang="en-US" sz="18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endParaRPr lang="en-US" sz="1800" dirty="0" smtClean="0"/>
                    </a:p>
                  </a:txBody>
                  <a:tcPr anchor="ctr"/>
                </a:tc>
              </a:tr>
              <a:tr h="370840">
                <a:tc>
                  <a:txBody>
                    <a:bodyPr/>
                    <a:lstStyle/>
                    <a:p>
                      <a:pPr lvl="1" algn="l"/>
                      <a:r>
                        <a:rPr lang="en-US" sz="1600" dirty="0" smtClean="0"/>
                        <a:t>1.6</a:t>
                      </a:r>
                      <a:r>
                        <a:rPr lang="en-US" sz="1600" baseline="0" dirty="0" smtClean="0"/>
                        <a:t> </a:t>
                      </a:r>
                      <a:r>
                        <a:rPr lang="en-US" sz="1600" dirty="0" smtClean="0"/>
                        <a:t>Multicast and Broadcast via satellite</a:t>
                      </a:r>
                      <a:endParaRPr lang="en-US" sz="1600" dirty="0"/>
                    </a:p>
                  </a:txBody>
                  <a:tcPr anchor="ctr"/>
                </a:tc>
                <a:tc>
                  <a:txBody>
                    <a:bodyPr/>
                    <a:lstStyle/>
                    <a:p>
                      <a:pPr algn="ctr"/>
                      <a:r>
                        <a:rPr lang="en-US" sz="1800" dirty="0" smtClean="0"/>
                        <a:t>*** </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 SA6</a:t>
                      </a:r>
                    </a:p>
                  </a:txBody>
                  <a:tcPr anchor="ctr"/>
                </a:tc>
                <a:tc>
                  <a:txBody>
                    <a:bodyPr/>
                    <a:lstStyle/>
                    <a:p>
                      <a:pPr algn="ctr"/>
                      <a:r>
                        <a:rPr lang="en-US" sz="1800" dirty="0" smtClean="0"/>
                        <a:t>RAN</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1.7</a:t>
                      </a:r>
                      <a:r>
                        <a:rPr lang="en-US" sz="1600" baseline="0" dirty="0" smtClean="0"/>
                        <a:t> </a:t>
                      </a:r>
                      <a:r>
                        <a:rPr lang="en-US" sz="1600" dirty="0" smtClean="0"/>
                        <a:t>5GC supporting </a:t>
                      </a:r>
                      <a:r>
                        <a:rPr lang="en-US" sz="1600" dirty="0" err="1" smtClean="0"/>
                        <a:t>IoT</a:t>
                      </a:r>
                      <a:r>
                        <a:rPr lang="en-US" sz="1600" dirty="0" smtClean="0"/>
                        <a:t>-NTN</a:t>
                      </a:r>
                    </a:p>
                  </a:txBody>
                  <a:tcPr anchor="ctr"/>
                </a:tc>
                <a:tc>
                  <a:txBody>
                    <a:bodyPr/>
                    <a:lstStyle/>
                    <a:p>
                      <a:pPr algn="ctr"/>
                      <a:r>
                        <a:rPr lang="en-US" sz="1800" dirty="0" smtClean="0"/>
                        <a:t>N/A</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a:t>
                      </a:r>
                    </a:p>
                  </a:txBody>
                  <a:tcPr anchor="ctr"/>
                </a:tc>
                <a:tc>
                  <a:txBody>
                    <a:bodyPr/>
                    <a:lstStyle/>
                    <a:p>
                      <a:pPr algn="ctr"/>
                      <a:r>
                        <a:rPr lang="en-US" sz="1800" b="0" dirty="0" smtClean="0"/>
                        <a:t>RAN</a:t>
                      </a:r>
                      <a:endParaRPr lang="en-US" sz="1800" b="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(3)</a:t>
                      </a:r>
                      <a:endParaRPr lang="en-US" sz="1800" dirty="0" smtClean="0"/>
                    </a:p>
                  </a:txBody>
                  <a:tcPr anchor="ctr"/>
                </a:tc>
              </a:tr>
              <a:tr h="370840">
                <a:tc>
                  <a:txBody>
                    <a:bodyPr/>
                    <a:lstStyle/>
                    <a:p>
                      <a:pPr algn="l"/>
                      <a:r>
                        <a:rPr lang="en-US" sz="1600" dirty="0" smtClean="0"/>
                        <a:t>2. Application enablement for Satellite access enabled 5G Services</a:t>
                      </a:r>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SA6, </a:t>
                      </a:r>
                      <a:r>
                        <a:rPr lang="en-US" sz="1800" dirty="0" smtClean="0"/>
                        <a:t>SA2</a:t>
                      </a:r>
                    </a:p>
                  </a:txBody>
                  <a:tcPr anchor="ctr"/>
                </a:tc>
                <a:tc>
                  <a:txBody>
                    <a:bodyPr/>
                    <a:lstStyle/>
                    <a:p>
                      <a:pPr algn="ctr"/>
                      <a:r>
                        <a:rPr lang="en-US" sz="1800" dirty="0" smtClean="0"/>
                        <a:t>RAN, CT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a:t>
                      </a:r>
                      <a:r>
                        <a:rPr lang="en-US" sz="1800" dirty="0" smtClean="0"/>
                        <a:t>HIGH </a:t>
                      </a:r>
                      <a:r>
                        <a:rPr lang="en-US" sz="1800" baseline="30000" dirty="0" smtClean="0"/>
                        <a:t>(4) </a:t>
                      </a:r>
                      <a:endParaRPr lang="en-US" sz="1800" dirty="0" smtClean="0"/>
                    </a:p>
                  </a:txBody>
                  <a:tcPr anchor="ctr"/>
                </a:tc>
              </a:tr>
            </a:tbl>
          </a:graphicData>
        </a:graphic>
      </p:graphicFrame>
      <p:sp>
        <p:nvSpPr>
          <p:cNvPr id="5" name="Rectangle 4"/>
          <p:cNvSpPr/>
          <p:nvPr/>
        </p:nvSpPr>
        <p:spPr>
          <a:xfrm>
            <a:off x="4600137" y="5935900"/>
            <a:ext cx="7327169" cy="830997"/>
          </a:xfrm>
          <a:prstGeom prst="rect">
            <a:avLst/>
          </a:prstGeom>
        </p:spPr>
        <p:txBody>
          <a:bodyPr wrap="square">
            <a:spAutoFit/>
          </a:bodyPr>
          <a:lstStyle/>
          <a:p>
            <a:pPr marL="228600" indent="-228600">
              <a:buAutoNum type="arabicParenBoth"/>
            </a:pPr>
            <a:r>
              <a:rPr lang="en-US" sz="1200" b="1" dirty="0"/>
              <a:t>key capability needed to </a:t>
            </a:r>
            <a:r>
              <a:rPr lang="en-US" sz="1200" b="1" dirty="0" smtClean="0"/>
              <a:t>support </a:t>
            </a:r>
            <a:r>
              <a:rPr lang="en-US" sz="1200" b="1" dirty="0"/>
              <a:t>commercial deployments planned in the (very) short term</a:t>
            </a:r>
          </a:p>
          <a:p>
            <a:pPr marL="228600" indent="-228600">
              <a:buAutoNum type="arabicParenBoth"/>
            </a:pPr>
            <a:r>
              <a:rPr lang="en-US" sz="1200" b="1" dirty="0"/>
              <a:t>already supported by non 3GPP solutions</a:t>
            </a:r>
          </a:p>
          <a:p>
            <a:pPr marL="228600" indent="-228600">
              <a:buAutoNum type="arabicParenBoth"/>
            </a:pPr>
            <a:r>
              <a:rPr lang="en-US" sz="1200" b="1" dirty="0"/>
              <a:t>5G key core function to support massive </a:t>
            </a:r>
            <a:r>
              <a:rPr lang="en-US" sz="1200" b="1" dirty="0" err="1" smtClean="0"/>
              <a:t>IoT</a:t>
            </a:r>
            <a:endParaRPr lang="en-US" sz="1200" b="1" dirty="0" smtClean="0"/>
          </a:p>
          <a:p>
            <a:pPr marL="228600" indent="-228600">
              <a:buAutoNum type="arabicParenBoth"/>
            </a:pPr>
            <a:r>
              <a:rPr lang="en-US" sz="1200" b="1" dirty="0" smtClean="0"/>
              <a:t>Will enable new business opportunities/new services</a:t>
            </a:r>
            <a:endParaRPr lang="en-US" sz="1200" b="1"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are:  </a:t>
            </a:r>
          </a:p>
          <a:p>
            <a:pPr lvl="1"/>
            <a:r>
              <a:rPr lang="en-GB" altLang="zh-CN" sz="1600" dirty="0"/>
              <a:t>SA2 5GSAT_Ph2 is now completed in Release 18. The main topic covered was support of discontinuous coverage.</a:t>
            </a:r>
          </a:p>
          <a:p>
            <a:pPr lvl="1"/>
            <a:r>
              <a:rPr lang="en-GB" altLang="zh-CN" sz="1600" dirty="0"/>
              <a:t>New capabilities have been addressed in SA1 5Gsat phase 3 for Release 19:</a:t>
            </a:r>
          </a:p>
          <a:p>
            <a:pPr lvl="2"/>
            <a:r>
              <a:rPr lang="en-GB" altLang="zh-CN" sz="1600" b="1" dirty="0"/>
              <a:t>Store and </a:t>
            </a:r>
            <a:r>
              <a:rPr lang="en-GB" altLang="zh-CN" sz="1600" b="1" dirty="0" smtClean="0"/>
              <a:t>Forward Satellite </a:t>
            </a:r>
            <a:r>
              <a:rPr lang="en-GB" altLang="zh-CN" sz="1600" b="1" dirty="0"/>
              <a:t>operation for delay-tolerant communication services</a:t>
            </a:r>
          </a:p>
          <a:p>
            <a:pPr lvl="2"/>
            <a:r>
              <a:rPr lang="en-GB" altLang="zh-CN" sz="1600" b="1" dirty="0"/>
              <a:t>UE-Satellite-UE communication </a:t>
            </a:r>
            <a:r>
              <a:rPr lang="en-GB" altLang="zh-CN" sz="1600" b="1" dirty="0" smtClean="0"/>
              <a:t>(without </a:t>
            </a:r>
            <a:r>
              <a:rPr lang="en-GB" altLang="zh-CN" sz="1600" b="1" dirty="0"/>
              <a:t>going through the ground </a:t>
            </a:r>
            <a:r>
              <a:rPr lang="en-GB" altLang="zh-CN" sz="1600" b="1" dirty="0" smtClean="0"/>
              <a:t>network): </a:t>
            </a:r>
            <a:endParaRPr lang="en-GB" altLang="zh-CN" sz="1600" b="1" dirty="0"/>
          </a:p>
          <a:p>
            <a:pPr lvl="2"/>
            <a:r>
              <a:rPr lang="en-GB" altLang="zh-CN" sz="1600" dirty="0"/>
              <a:t>GNSS independent </a:t>
            </a:r>
            <a:r>
              <a:rPr lang="en-GB" altLang="zh-CN" sz="1600" dirty="0" smtClean="0"/>
              <a:t>operation</a:t>
            </a:r>
            <a:endParaRPr lang="en-GB" altLang="zh-CN" sz="1600" dirty="0"/>
          </a:p>
          <a:p>
            <a:pPr lvl="2"/>
            <a:r>
              <a:rPr lang="en-GB" altLang="zh-CN" sz="1600" dirty="0"/>
              <a:t>Positioning enhancements for satellite </a:t>
            </a:r>
            <a:r>
              <a:rPr lang="en-GB" altLang="zh-CN" sz="1600" dirty="0" smtClean="0"/>
              <a:t>access</a:t>
            </a:r>
            <a:endParaRPr lang="en-GB" altLang="de-DE" sz="1600" dirty="0"/>
          </a:p>
          <a:p>
            <a:pPr lvl="1">
              <a:spcBef>
                <a:spcPts val="0"/>
              </a:spcBef>
              <a:spcAft>
                <a:spcPts val="0"/>
              </a:spcAft>
            </a:pPr>
            <a:r>
              <a:rPr lang="en-GB" altLang="de-DE" sz="1600" b="1" dirty="0" smtClean="0"/>
              <a:t>The </a:t>
            </a:r>
            <a:r>
              <a:rPr lang="en-GB" altLang="de-DE" sz="1600" b="1" dirty="0"/>
              <a:t>2 </a:t>
            </a:r>
            <a:r>
              <a:rPr lang="en-GB" altLang="de-DE" sz="1600" b="1" dirty="0" smtClean="0"/>
              <a:t>first </a:t>
            </a:r>
            <a:r>
              <a:rPr lang="en-GB" altLang="de-DE" sz="1600" b="1" dirty="0"/>
              <a:t>capabilities are implicitly requiring a regenerative payload (non transparent) </a:t>
            </a:r>
            <a:r>
              <a:rPr lang="en-GB" altLang="de-DE" sz="1600" b="1" dirty="0" smtClean="0"/>
              <a:t>approach (</a:t>
            </a:r>
            <a:r>
              <a:rPr lang="en-US" sz="1600" dirty="0"/>
              <a:t>R17 and R18 assumed transparent mode satellite access</a:t>
            </a:r>
            <a:r>
              <a:rPr lang="en-US" sz="1600" dirty="0" smtClean="0"/>
              <a:t>.)</a:t>
            </a:r>
            <a:endParaRPr lang="en-GB" sz="1400" dirty="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a:t>To consolidate a R19 </a:t>
            </a:r>
            <a:r>
              <a:rPr lang="en-GB" altLang="zh-CN" sz="1600" dirty="0" smtClean="0"/>
              <a:t>SA2 study </a:t>
            </a:r>
            <a:r>
              <a:rPr lang="en-GB" altLang="zh-CN" sz="1600" dirty="0"/>
              <a:t>able to enhance and complete the </a:t>
            </a:r>
            <a:r>
              <a:rPr lang="en-GB" altLang="zh-CN" sz="1600" dirty="0" smtClean="0"/>
              <a:t>5GC/EPC </a:t>
            </a:r>
            <a:r>
              <a:rPr lang="en-GB" altLang="zh-CN" sz="1600" dirty="0"/>
              <a:t>architecture to support new capabilities important </a:t>
            </a:r>
            <a:r>
              <a:rPr lang="en-GB" altLang="fr-FR" sz="1600" dirty="0"/>
              <a:t>to support new use cases or to optimise network </a:t>
            </a:r>
            <a:r>
              <a:rPr lang="en-GB" altLang="fr-FR" sz="1600" dirty="0" smtClean="0"/>
              <a:t>operation, </a:t>
            </a:r>
            <a:r>
              <a:rPr lang="en-GB" altLang="fr-FR" sz="1600" dirty="0"/>
              <a:t>all relevant for the market.</a:t>
            </a:r>
            <a:endParaRPr lang="en-GB" altLang="zh-CN" sz="1600" dirty="0"/>
          </a:p>
          <a:p>
            <a:pPr lvl="1"/>
            <a:r>
              <a:rPr lang="en-GB" altLang="zh-CN" sz="1600" dirty="0"/>
              <a:t>This should be done in accordance with RAN </a:t>
            </a:r>
            <a:r>
              <a:rPr lang="en-GB" altLang="zh-CN" sz="1600" dirty="0" smtClean="0"/>
              <a:t>scoping</a:t>
            </a:r>
          </a:p>
          <a:p>
            <a:pPr lvl="1"/>
            <a:r>
              <a:rPr lang="en-GB" altLang="zh-CN" sz="1600" dirty="0" smtClean="0"/>
              <a:t>In addition, there is a need to ensure that the SA6 enablers are supporting Satellite access</a:t>
            </a:r>
            <a:endParaRPr lang="en-GB" altLang="zh-CN" sz="1600" dirty="0"/>
          </a:p>
          <a:p>
            <a:pPr lvl="1"/>
            <a:r>
              <a:rPr lang="en-GB" altLang="zh-CN" sz="1600" dirty="0"/>
              <a:t>The next slides are listing the candidate features for R19 </a:t>
            </a:r>
            <a:r>
              <a:rPr lang="en-GB" altLang="zh-CN" sz="1600" dirty="0" smtClean="0"/>
              <a:t>SA2 </a:t>
            </a:r>
            <a:r>
              <a:rPr lang="en-GB" altLang="zh-CN" sz="1600" dirty="0"/>
              <a:t>5GSAT_Ph3 </a:t>
            </a:r>
            <a:r>
              <a:rPr lang="en-GB" altLang="zh-CN" sz="1600" dirty="0"/>
              <a:t>as well as </a:t>
            </a:r>
            <a:r>
              <a:rPr lang="en-GB" altLang="zh-CN" sz="1600" dirty="0" smtClean="0"/>
              <a:t>for a SA6 study on satellite access both </a:t>
            </a:r>
            <a:r>
              <a:rPr lang="en-GB" altLang="zh-CN" sz="1600" dirty="0" smtClean="0"/>
              <a:t>representing </a:t>
            </a:r>
            <a:r>
              <a:rPr lang="en-GB" altLang="zh-CN" sz="1600" dirty="0"/>
              <a:t>the views from the satellite </a:t>
            </a:r>
            <a:r>
              <a:rPr lang="en-GB" altLang="zh-CN" sz="1600" dirty="0" smtClean="0"/>
              <a:t>community</a:t>
            </a:r>
            <a:endParaRPr lang="en-GB" altLang="zh-CN"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1827315093"/>
              </p:ext>
            </p:extLst>
          </p:nvPr>
        </p:nvGraphicFramePr>
        <p:xfrm>
          <a:off x="189195" y="1690688"/>
          <a:ext cx="11813610" cy="4699000"/>
        </p:xfrm>
        <a:graphic>
          <a:graphicData uri="http://schemas.openxmlformats.org/drawingml/2006/table">
            <a:tbl>
              <a:tblPr firstRow="1" bandRow="1">
                <a:tableStyleId>{5C22544A-7EE6-4342-B048-85BDC9FD1C3A}</a:tableStyleId>
              </a:tblPr>
              <a:tblGrid>
                <a:gridCol w="624196">
                  <a:extLst>
                    <a:ext uri="{9D8B030D-6E8A-4147-A177-3AD203B41FA5}">
                      <a16:colId xmlns:a16="http://schemas.microsoft.com/office/drawing/2014/main" xmlns="" val="2236238882"/>
                    </a:ext>
                  </a:extLst>
                </a:gridCol>
                <a:gridCol w="1282934">
                  <a:extLst>
                    <a:ext uri="{9D8B030D-6E8A-4147-A177-3AD203B41FA5}">
                      <a16:colId xmlns:a16="http://schemas.microsoft.com/office/drawing/2014/main" xmlns="" val="562605877"/>
                    </a:ext>
                  </a:extLst>
                </a:gridCol>
                <a:gridCol w="5173003">
                  <a:extLst>
                    <a:ext uri="{9D8B030D-6E8A-4147-A177-3AD203B41FA5}">
                      <a16:colId xmlns:a16="http://schemas.microsoft.com/office/drawing/2014/main" xmlns="" val="824553124"/>
                    </a:ext>
                  </a:extLst>
                </a:gridCol>
                <a:gridCol w="1365385">
                  <a:extLst>
                    <a:ext uri="{9D8B030D-6E8A-4147-A177-3AD203B41FA5}">
                      <a16:colId xmlns:a16="http://schemas.microsoft.com/office/drawing/2014/main" xmlns="" val="4265244648"/>
                    </a:ext>
                  </a:extLst>
                </a:gridCol>
                <a:gridCol w="1064187">
                  <a:extLst>
                    <a:ext uri="{9D8B030D-6E8A-4147-A177-3AD203B41FA5}">
                      <a16:colId xmlns:a16="http://schemas.microsoft.com/office/drawing/2014/main" xmlns="" val="714072198"/>
                    </a:ext>
                  </a:extLst>
                </a:gridCol>
                <a:gridCol w="1261587">
                  <a:extLst>
                    <a:ext uri="{9D8B030D-6E8A-4147-A177-3AD203B41FA5}">
                      <a16:colId xmlns:a16="http://schemas.microsoft.com/office/drawing/2014/main" xmlns="" val="1390949308"/>
                    </a:ext>
                  </a:extLst>
                </a:gridCol>
                <a:gridCol w="1042318">
                  <a:extLst>
                    <a:ext uri="{9D8B030D-6E8A-4147-A177-3AD203B41FA5}">
                      <a16:colId xmlns:a16="http://schemas.microsoft.com/office/drawing/2014/main" xmlns=""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370840">
                <a:tc rowSpan="8">
                  <a:txBody>
                    <a:bodyPr/>
                    <a:lstStyle/>
                    <a:p>
                      <a:r>
                        <a:rPr lang="en-US" sz="1100" dirty="0"/>
                        <a:t>1</a:t>
                      </a:r>
                    </a:p>
                  </a:txBody>
                  <a:tcPr/>
                </a:tc>
                <a:tc rowSpan="8">
                  <a:txBody>
                    <a:bodyPr/>
                    <a:lstStyle/>
                    <a:p>
                      <a:r>
                        <a:rPr lang="en-US" sz="1100" b="1" dirty="0" smtClean="0"/>
                        <a:t>Integration of satellite components in the 5G architecture Phase III</a:t>
                      </a:r>
                      <a:endParaRPr lang="en-US" sz="1100" dirty="0"/>
                    </a:p>
                    <a:p>
                      <a:r>
                        <a:rPr lang="en-US" sz="1100" dirty="0"/>
                        <a:t>(See </a:t>
                      </a:r>
                      <a:r>
                        <a:rPr lang="en-US" sz="1100" dirty="0" smtClean="0"/>
                        <a:t>next slides</a:t>
                      </a:r>
                      <a:r>
                        <a:rPr lang="en-US" sz="1100" baseline="0" dirty="0" smtClean="0"/>
                        <a:t> </a:t>
                      </a:r>
                      <a:r>
                        <a:rPr lang="en-US" sz="1100" dirty="0" smtClean="0"/>
                        <a:t> </a:t>
                      </a:r>
                      <a:r>
                        <a:rPr lang="en-US" sz="1100" dirty="0"/>
                        <a:t>for more details)</a:t>
                      </a:r>
                    </a:p>
                  </a:txBody>
                  <a:tcPr/>
                </a:tc>
                <a:tc>
                  <a:txBody>
                    <a:bodyPr/>
                    <a:lstStyle/>
                    <a:p>
                      <a:pPr marL="0" indent="0">
                        <a:buFont typeface="+mj-lt"/>
                        <a:buNone/>
                      </a:pPr>
                      <a:r>
                        <a:rPr lang="en-US" sz="1200" kern="1200" dirty="0" smtClean="0">
                          <a:solidFill>
                            <a:schemeClr val="dk1"/>
                          </a:solidFill>
                          <a:effectLst/>
                          <a:latin typeface="+mn-lt"/>
                          <a:ea typeface="+mn-ea"/>
                          <a:cs typeface="+mn-cs"/>
                        </a:rPr>
                        <a:t>The study  aims at investigating on further 3GPP core network functions enhancements to support satellite access based for the new uses cases as introduced in TR 22.865 and RAN workshop with the following architectural considerations and tasks:</a:t>
                      </a:r>
                    </a:p>
                    <a:p>
                      <a:pPr marL="0" indent="0">
                        <a:buFont typeface="+mj-lt"/>
                        <a:buNone/>
                      </a:pPr>
                      <a:r>
                        <a:rPr lang="en-US" sz="1200" b="1" kern="1200" dirty="0" smtClean="0">
                          <a:solidFill>
                            <a:schemeClr val="dk1"/>
                          </a:solidFill>
                          <a:effectLst/>
                          <a:latin typeface="+mn-lt"/>
                          <a:ea typeface="+mn-ea"/>
                          <a:cs typeface="+mn-cs"/>
                        </a:rPr>
                        <a:t>Key </a:t>
                      </a:r>
                      <a:r>
                        <a:rPr lang="en-US" sz="1200" b="1" kern="1200" dirty="0">
                          <a:solidFill>
                            <a:schemeClr val="dk1"/>
                          </a:solidFill>
                          <a:effectLst/>
                          <a:latin typeface="+mn-lt"/>
                          <a:ea typeface="+mn-ea"/>
                          <a:cs typeface="+mn-cs"/>
                        </a:rPr>
                        <a:t>Work Tasks </a:t>
                      </a:r>
                      <a:r>
                        <a:rPr lang="en-US" sz="1200" b="1" kern="1200" dirty="0" smtClean="0">
                          <a:solidFill>
                            <a:schemeClr val="dk1"/>
                          </a:solidFill>
                          <a:effectLst/>
                          <a:latin typeface="+mn-lt"/>
                          <a:ea typeface="+mn-ea"/>
                          <a:cs typeface="+mn-cs"/>
                        </a:rPr>
                        <a:t>includes</a:t>
                      </a:r>
                      <a:r>
                        <a:rPr lang="en-US" sz="1200" b="1" kern="1200" baseline="0" dirty="0" smtClean="0">
                          <a:solidFill>
                            <a:schemeClr val="dk1"/>
                          </a:solidFill>
                          <a:effectLst/>
                          <a:latin typeface="+mn-lt"/>
                          <a:ea typeface="+mn-ea"/>
                          <a:cs typeface="+mn-cs"/>
                        </a:rPr>
                        <a:t> the following aspects</a:t>
                      </a:r>
                      <a:endParaRPr lang="en-US" sz="1200" b="1" kern="1200" dirty="0">
                        <a:solidFill>
                          <a:schemeClr val="dk1"/>
                        </a:solidFill>
                        <a:effectLst/>
                        <a:latin typeface="+mn-lt"/>
                        <a:ea typeface="+mn-ea"/>
                        <a:cs typeface="+mn-cs"/>
                      </a:endParaRPr>
                    </a:p>
                  </a:txBody>
                  <a:tcPr/>
                </a:tc>
                <a:tc>
                  <a:txBody>
                    <a:bodyPr/>
                    <a:lstStyle/>
                    <a:p>
                      <a:r>
                        <a:rPr lang="en-US" sz="1100" dirty="0" smtClean="0"/>
                        <a:t>Yes</a:t>
                      </a:r>
                      <a:r>
                        <a:rPr lang="en-US" sz="1100" dirty="0" smtClean="0"/>
                        <a:t>,</a:t>
                      </a:r>
                      <a:endParaRPr lang="en-US" sz="1100" dirty="0" smtClean="0"/>
                    </a:p>
                    <a:p>
                      <a:endParaRPr lang="en-US" sz="1100" dirty="0" smtClean="0"/>
                    </a:p>
                    <a:p>
                      <a:endParaRPr lang="en-US" sz="1100" dirty="0" smtClean="0"/>
                    </a:p>
                    <a:p>
                      <a:endParaRPr lang="en-US" sz="1100" dirty="0" smtClean="0"/>
                    </a:p>
                  </a:txBody>
                  <a:tcPr/>
                </a:tc>
                <a:tc>
                  <a:txBody>
                    <a:bodyPr/>
                    <a:lstStyle/>
                    <a:p>
                      <a:pPr algn="ctr"/>
                      <a:r>
                        <a:rPr lang="en-US" sz="1100" dirty="0"/>
                        <a:t>SA2</a:t>
                      </a:r>
                    </a:p>
                  </a:txBody>
                  <a:tcPr/>
                </a:tc>
                <a:tc>
                  <a:txBody>
                    <a:bodyPr/>
                    <a:lstStyle/>
                    <a:p>
                      <a:r>
                        <a:rPr lang="en-US" sz="1100" dirty="0"/>
                        <a:t>Yes, </a:t>
                      </a:r>
                      <a:r>
                        <a:rPr lang="en-US" sz="1100" dirty="0" smtClean="0"/>
                        <a:t>Alignment</a:t>
                      </a:r>
                      <a:endParaRPr lang="en-US" sz="1100" dirty="0"/>
                    </a:p>
                  </a:txBody>
                  <a:tcPr/>
                </a:tc>
                <a:tc>
                  <a:txBody>
                    <a:bodyPr/>
                    <a:lstStyle/>
                    <a:p>
                      <a:r>
                        <a:rPr lang="en-US" sz="1100" dirty="0"/>
                        <a:t>SA3 for security, SA5 for charging</a:t>
                      </a:r>
                    </a:p>
                  </a:txBody>
                  <a:tcPr/>
                </a:tc>
                <a:extLst>
                  <a:ext uri="{0D108BD9-81ED-4DB2-BD59-A6C34878D82A}">
                    <a16:rowId xmlns:a16="http://schemas.microsoft.com/office/drawing/2014/main" xmlns="" val="1961773117"/>
                  </a:ext>
                </a:extLst>
              </a:tr>
              <a:tr h="370840">
                <a:tc vMerge="1">
                  <a:txBody>
                    <a:bodyPr/>
                    <a:lstStyle/>
                    <a:p>
                      <a:endParaRPr lang="en-US" sz="1100" dirty="0"/>
                    </a:p>
                  </a:txBody>
                  <a:tcPr/>
                </a:tc>
                <a:tc vMerge="1">
                  <a:txBody>
                    <a:bodyPr/>
                    <a:lstStyle/>
                    <a:p>
                      <a:endParaRPr lang="en-US" sz="1100" dirty="0"/>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None/>
                        <a:tabLst/>
                        <a:defRPr/>
                      </a:pPr>
                      <a:r>
                        <a:rPr lang="en-US" sz="1200" b="1" kern="1200" dirty="0" smtClean="0">
                          <a:solidFill>
                            <a:schemeClr val="dk1"/>
                          </a:solidFill>
                          <a:effectLst/>
                          <a:latin typeface="+mn-lt"/>
                          <a:ea typeface="+mn-ea"/>
                          <a:cs typeface="+mn-cs"/>
                        </a:rPr>
                        <a:t>1/ Regenerative payload generic architecture study</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algn="ctr"/>
                      <a:r>
                        <a:rPr lang="en-US" sz="1100" dirty="0" smtClean="0"/>
                        <a:t>SA2</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2/ Store and Forward Satellite operation</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algn="ctr"/>
                      <a:r>
                        <a:rPr lang="en-US" sz="1100" dirty="0" smtClean="0"/>
                        <a:t>SA2</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SA3 for security, SA5 for charging</a:t>
                      </a:r>
                    </a:p>
                  </a:txBody>
                  <a:tcPr/>
                </a:tc>
                <a:extLst>
                  <a:ext uri="{0D108BD9-81ED-4DB2-BD59-A6C34878D82A}">
                    <a16:rowId xmlns:a16="http://schemas.microsoft.com/office/drawing/2014/main" xmlns="" val="136015713"/>
                  </a:ext>
                </a:extLst>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3/ UE-Satellite-UE communication, 5GS. </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SA3 for security, SA5 for charging</a:t>
                      </a:r>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4/ Dual access/steer, TN-NTN and GSO/NGSO, 5GS. </a:t>
                      </a:r>
                    </a:p>
                  </a:txBody>
                  <a:tcPr/>
                </a:tc>
                <a:tc>
                  <a:txBody>
                    <a:bodyPr/>
                    <a:lstStyle/>
                    <a:p>
                      <a:r>
                        <a:rPr lang="en-US" sz="1100" dirty="0" smtClean="0"/>
                        <a:t>TR</a:t>
                      </a:r>
                      <a:r>
                        <a:rPr lang="en-US" sz="1100" baseline="0" dirty="0" smtClean="0"/>
                        <a:t> 22.841  (Sept 23)</a:t>
                      </a:r>
                    </a:p>
                    <a:p>
                      <a:r>
                        <a:rPr lang="en-US" sz="1100" baseline="0" dirty="0" smtClean="0"/>
                        <a:t>TS </a:t>
                      </a:r>
                      <a:r>
                        <a:rPr lang="en-US" sz="1100" baseline="0" dirty="0" smtClean="0"/>
                        <a:t>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r>
                        <a:rPr lang="en-US" sz="1100" dirty="0" smtClean="0"/>
                        <a:t>No</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SA5 for charging</a:t>
                      </a:r>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5/ GNSS independent </a:t>
                      </a:r>
                      <a:r>
                        <a:rPr lang="en-US" sz="1200" b="1" dirty="0" smtClean="0"/>
                        <a:t>operation</a:t>
                      </a:r>
                      <a:endParaRPr lang="en-US" sz="1200" b="1" dirty="0" smtClean="0"/>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6/ Multicast and Broadcast Service via satellite.</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7/ 5GC supporting </a:t>
                      </a:r>
                      <a:r>
                        <a:rPr lang="en-US" sz="1200" b="1" dirty="0" err="1" smtClean="0"/>
                        <a:t>IoT</a:t>
                      </a:r>
                      <a:r>
                        <a:rPr lang="en-US" sz="1200" b="1" dirty="0" smtClean="0"/>
                        <a:t> NTN </a:t>
                      </a:r>
                    </a:p>
                  </a:txBody>
                  <a:tcPr/>
                </a:tc>
                <a:tc>
                  <a:txBody>
                    <a:bodyPr/>
                    <a:lstStyle/>
                    <a:p>
                      <a:endParaRPr lang="en-US" sz="11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txBody>
                  <a:tcPr/>
                </a:tc>
                <a:tc>
                  <a:txBody>
                    <a:bodyPr/>
                    <a:lstStyle/>
                    <a:p>
                      <a:endParaRPr lang="en-US" sz="1100" dirty="0"/>
                    </a:p>
                  </a:txBody>
                  <a:tcPr/>
                </a:tc>
              </a:tr>
            </a:tbl>
          </a:graphicData>
        </a:graphic>
      </p:graphicFrame>
    </p:spTree>
    <p:extLst>
      <p:ext uri="{BB962C8B-B14F-4D97-AF65-F5344CB8AC3E}">
        <p14:creationId xmlns:p14="http://schemas.microsoft.com/office/powerpoint/2010/main" val="8605722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1334547892"/>
              </p:ext>
            </p:extLst>
          </p:nvPr>
        </p:nvGraphicFramePr>
        <p:xfrm>
          <a:off x="189195" y="1690688"/>
          <a:ext cx="11813610" cy="3992880"/>
        </p:xfrm>
        <a:graphic>
          <a:graphicData uri="http://schemas.openxmlformats.org/drawingml/2006/table">
            <a:tbl>
              <a:tblPr firstRow="1" bandRow="1">
                <a:tableStyleId>{5C22544A-7EE6-4342-B048-85BDC9FD1C3A}</a:tableStyleId>
              </a:tblPr>
              <a:tblGrid>
                <a:gridCol w="624196">
                  <a:extLst>
                    <a:ext uri="{9D8B030D-6E8A-4147-A177-3AD203B41FA5}">
                      <a16:colId xmlns:a16="http://schemas.microsoft.com/office/drawing/2014/main" xmlns="" val="2236238882"/>
                    </a:ext>
                  </a:extLst>
                </a:gridCol>
                <a:gridCol w="1282934">
                  <a:extLst>
                    <a:ext uri="{9D8B030D-6E8A-4147-A177-3AD203B41FA5}">
                      <a16:colId xmlns:a16="http://schemas.microsoft.com/office/drawing/2014/main" xmlns="" val="562605877"/>
                    </a:ext>
                  </a:extLst>
                </a:gridCol>
                <a:gridCol w="5173003">
                  <a:extLst>
                    <a:ext uri="{9D8B030D-6E8A-4147-A177-3AD203B41FA5}">
                      <a16:colId xmlns:a16="http://schemas.microsoft.com/office/drawing/2014/main" xmlns="" val="824553124"/>
                    </a:ext>
                  </a:extLst>
                </a:gridCol>
                <a:gridCol w="1365385">
                  <a:extLst>
                    <a:ext uri="{9D8B030D-6E8A-4147-A177-3AD203B41FA5}">
                      <a16:colId xmlns:a16="http://schemas.microsoft.com/office/drawing/2014/main" xmlns="" val="4265244648"/>
                    </a:ext>
                  </a:extLst>
                </a:gridCol>
                <a:gridCol w="1064187">
                  <a:extLst>
                    <a:ext uri="{9D8B030D-6E8A-4147-A177-3AD203B41FA5}">
                      <a16:colId xmlns:a16="http://schemas.microsoft.com/office/drawing/2014/main" xmlns="" val="714072198"/>
                    </a:ext>
                  </a:extLst>
                </a:gridCol>
                <a:gridCol w="1261587">
                  <a:extLst>
                    <a:ext uri="{9D8B030D-6E8A-4147-A177-3AD203B41FA5}">
                      <a16:colId xmlns:a16="http://schemas.microsoft.com/office/drawing/2014/main" xmlns="" val="1390949308"/>
                    </a:ext>
                  </a:extLst>
                </a:gridCol>
                <a:gridCol w="1042318">
                  <a:extLst>
                    <a:ext uri="{9D8B030D-6E8A-4147-A177-3AD203B41FA5}">
                      <a16:colId xmlns:a16="http://schemas.microsoft.com/office/drawing/2014/main" xmlns=""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370840">
                <a:tc>
                  <a:txBody>
                    <a:bodyPr/>
                    <a:lstStyle/>
                    <a:p>
                      <a:r>
                        <a:rPr lang="en-US" sz="1100" dirty="0"/>
                        <a:t>2</a:t>
                      </a:r>
                    </a:p>
                  </a:txBody>
                  <a:tcPr/>
                </a:tc>
                <a:tc>
                  <a:txBody>
                    <a:bodyPr/>
                    <a:lstStyle/>
                    <a:p>
                      <a:r>
                        <a:rPr lang="en-US" sz="1100" b="1" dirty="0" smtClean="0"/>
                        <a:t>Application enablement for Satellite access enabled 5G Services</a:t>
                      </a:r>
                      <a:endParaRPr lang="en-US" sz="1100" b="1" dirty="0"/>
                    </a:p>
                  </a:txBody>
                  <a:tcPr/>
                </a:tc>
                <a:tc>
                  <a:txBody>
                    <a:bodyPr/>
                    <a:lstStyle/>
                    <a:p>
                      <a:pPr marL="0" indent="0">
                        <a:buFont typeface="+mj-lt"/>
                        <a:buNone/>
                      </a:pPr>
                      <a:r>
                        <a:rPr lang="en-US" sz="1200" kern="1200" dirty="0" smtClean="0">
                          <a:solidFill>
                            <a:schemeClr val="dk1"/>
                          </a:solidFill>
                          <a:effectLst/>
                          <a:latin typeface="+mn-lt"/>
                          <a:ea typeface="+mn-ea"/>
                          <a:cs typeface="+mn-cs"/>
                        </a:rPr>
                        <a:t>The </a:t>
                      </a:r>
                      <a:r>
                        <a:rPr lang="en-US" sz="1200" kern="1200" dirty="0" smtClean="0">
                          <a:solidFill>
                            <a:schemeClr val="dk1"/>
                          </a:solidFill>
                          <a:effectLst/>
                          <a:latin typeface="+mn-lt"/>
                          <a:ea typeface="+mn-ea"/>
                          <a:cs typeface="+mn-cs"/>
                        </a:rPr>
                        <a:t>study </a:t>
                      </a:r>
                      <a:r>
                        <a:rPr lang="en-US" sz="1200" kern="1200" dirty="0" smtClean="0">
                          <a:solidFill>
                            <a:schemeClr val="dk1"/>
                          </a:solidFill>
                          <a:effectLst/>
                          <a:latin typeface="+mn-lt"/>
                          <a:ea typeface="+mn-ea"/>
                          <a:cs typeface="+mn-cs"/>
                        </a:rPr>
                        <a:t>aims at assessing what would be needed </a:t>
                      </a:r>
                      <a:r>
                        <a:rPr lang="en-US" sz="1200" kern="1200" baseline="0" dirty="0" smtClean="0">
                          <a:solidFill>
                            <a:schemeClr val="dk1"/>
                          </a:solidFill>
                          <a:effectLst/>
                          <a:latin typeface="+mn-lt"/>
                          <a:ea typeface="+mn-ea"/>
                          <a:cs typeface="+mn-cs"/>
                        </a:rPr>
                        <a:t>for the </a:t>
                      </a:r>
                      <a:r>
                        <a:rPr lang="en-US" sz="1200" kern="1200" dirty="0" smtClean="0">
                          <a:solidFill>
                            <a:schemeClr val="dk1"/>
                          </a:solidFill>
                          <a:effectLst/>
                          <a:latin typeface="+mn-lt"/>
                          <a:ea typeface="+mn-ea"/>
                          <a:cs typeface="+mn-cs"/>
                        </a:rPr>
                        <a:t>5G vertical application enablers (e.g. V2X, UAS), enabler frameworks (e.g. SEAL, EDGEAPP) and Mission Critical service developed by </a:t>
                      </a:r>
                      <a:r>
                        <a:rPr lang="en-US" sz="1200" kern="1200" dirty="0" smtClean="0">
                          <a:solidFill>
                            <a:schemeClr val="dk1"/>
                          </a:solidFill>
                          <a:effectLst/>
                          <a:latin typeface="+mn-lt"/>
                          <a:ea typeface="+mn-ea"/>
                          <a:cs typeface="+mn-cs"/>
                        </a:rPr>
                        <a:t>SA6 </a:t>
                      </a:r>
                      <a:r>
                        <a:rPr lang="en-US" sz="1200" kern="1200" dirty="0" smtClean="0">
                          <a:solidFill>
                            <a:schemeClr val="dk1"/>
                          </a:solidFill>
                          <a:effectLst/>
                          <a:latin typeface="+mn-lt"/>
                          <a:ea typeface="+mn-ea"/>
                          <a:cs typeface="+mn-cs"/>
                        </a:rPr>
                        <a:t>for supporting satellite access and</a:t>
                      </a:r>
                      <a:r>
                        <a:rPr lang="en-US" sz="1200" kern="1200" baseline="0" dirty="0" smtClean="0">
                          <a:solidFill>
                            <a:schemeClr val="dk1"/>
                          </a:solidFill>
                          <a:effectLst/>
                          <a:latin typeface="+mn-lt"/>
                          <a:ea typeface="+mn-ea"/>
                          <a:cs typeface="+mn-cs"/>
                        </a:rPr>
                        <a:t> at defining potential enhancements </a:t>
                      </a:r>
                      <a:r>
                        <a:rPr lang="en-US" sz="1200" kern="1200" baseline="0" dirty="0" smtClean="0">
                          <a:solidFill>
                            <a:schemeClr val="dk1"/>
                          </a:solidFill>
                          <a:effectLst/>
                          <a:latin typeface="+mn-lt"/>
                          <a:ea typeface="+mn-ea"/>
                          <a:cs typeface="+mn-cs"/>
                        </a:rPr>
                        <a:t>associated: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smtClean="0">
                          <a:solidFill>
                            <a:schemeClr val="dk1"/>
                          </a:solidFill>
                          <a:effectLst/>
                          <a:latin typeface="+mn-lt"/>
                          <a:ea typeface="+mn-ea"/>
                          <a:cs typeface="+mn-cs"/>
                        </a:rPr>
                        <a:t>leveraging benefits of providing services in un-served/under-served areas, temporary outage/total destruction of the terrestrial-network</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smtClean="0">
                          <a:solidFill>
                            <a:schemeClr val="dk1"/>
                          </a:solidFill>
                          <a:effectLst/>
                          <a:latin typeface="+mn-lt"/>
                          <a:ea typeface="+mn-ea"/>
                          <a:cs typeface="+mn-cs"/>
                        </a:rPr>
                        <a:t>also enabling use case that weren’t possible today with just terrestrial networks.</a:t>
                      </a:r>
                      <a:endParaRPr lang="en-US" sz="1200" b="1" kern="1200" dirty="0" smtClean="0">
                        <a:solidFill>
                          <a:schemeClr val="dk1"/>
                        </a:solidFill>
                        <a:effectLst/>
                        <a:latin typeface="+mn-lt"/>
                        <a:ea typeface="+mn-ea"/>
                        <a:cs typeface="+mn-cs"/>
                      </a:endParaRPr>
                    </a:p>
                    <a:p>
                      <a:pPr marL="0" indent="0">
                        <a:buFont typeface="+mj-lt"/>
                        <a:buNone/>
                      </a:pPr>
                      <a:endParaRPr lang="en-US" sz="1200" b="1" kern="1200" dirty="0" smtClean="0">
                        <a:solidFill>
                          <a:schemeClr val="dk1"/>
                        </a:solidFill>
                        <a:effectLst/>
                        <a:latin typeface="+mn-lt"/>
                        <a:ea typeface="+mn-ea"/>
                        <a:cs typeface="+mn-cs"/>
                      </a:endParaRPr>
                    </a:p>
                    <a:p>
                      <a:pPr marL="0" indent="0">
                        <a:buFont typeface="+mj-lt"/>
                        <a:buNone/>
                      </a:pPr>
                      <a:r>
                        <a:rPr lang="en-US" sz="1200" b="1" kern="1200" dirty="0" smtClean="0">
                          <a:solidFill>
                            <a:schemeClr val="dk1"/>
                          </a:solidFill>
                          <a:effectLst/>
                          <a:latin typeface="+mn-lt"/>
                          <a:ea typeface="+mn-ea"/>
                          <a:cs typeface="+mn-cs"/>
                        </a:rPr>
                        <a:t>Key </a:t>
                      </a:r>
                      <a:r>
                        <a:rPr lang="en-US" sz="1200" b="1" kern="1200" dirty="0">
                          <a:solidFill>
                            <a:schemeClr val="dk1"/>
                          </a:solidFill>
                          <a:effectLst/>
                          <a:latin typeface="+mn-lt"/>
                          <a:ea typeface="+mn-ea"/>
                          <a:cs typeface="+mn-cs"/>
                        </a:rPr>
                        <a:t>Work </a:t>
                      </a:r>
                      <a:r>
                        <a:rPr lang="en-US" sz="1200" b="1" kern="1200" dirty="0" smtClean="0">
                          <a:solidFill>
                            <a:schemeClr val="dk1"/>
                          </a:solidFill>
                          <a:effectLst/>
                          <a:latin typeface="+mn-lt"/>
                          <a:ea typeface="+mn-ea"/>
                          <a:cs typeface="+mn-cs"/>
                        </a:rPr>
                        <a:t>objectives includes</a:t>
                      </a:r>
                      <a:r>
                        <a:rPr lang="en-US" sz="1200" b="1" kern="1200" baseline="0" dirty="0" smtClean="0">
                          <a:solidFill>
                            <a:schemeClr val="dk1"/>
                          </a:solidFill>
                          <a:effectLst/>
                          <a:latin typeface="+mn-lt"/>
                          <a:ea typeface="+mn-ea"/>
                          <a:cs typeface="+mn-cs"/>
                        </a:rPr>
                        <a:t> the following aspects:</a:t>
                      </a:r>
                    </a:p>
                    <a:p>
                      <a:pPr marL="228600" indent="-228600">
                        <a:buFont typeface="+mj-lt"/>
                        <a:buAutoNum type="arabicPeriod"/>
                      </a:pPr>
                      <a:r>
                        <a:rPr lang="en-US" sz="1200" b="0" kern="1200" dirty="0" smtClean="0">
                          <a:solidFill>
                            <a:schemeClr val="dk1"/>
                          </a:solidFill>
                          <a:effectLst/>
                          <a:latin typeface="+mn-lt"/>
                          <a:ea typeface="+mn-ea"/>
                          <a:cs typeface="+mn-cs"/>
                        </a:rPr>
                        <a:t>Identify the impacts and the necessary changes to the SA6 enabler specifications for supporting satellite </a:t>
                      </a:r>
                      <a:r>
                        <a:rPr lang="en-US" sz="1200" b="0" kern="1200" dirty="0" smtClean="0">
                          <a:solidFill>
                            <a:schemeClr val="dk1"/>
                          </a:solidFill>
                          <a:effectLst/>
                          <a:latin typeface="+mn-lt"/>
                          <a:ea typeface="+mn-ea"/>
                          <a:cs typeface="+mn-cs"/>
                        </a:rPr>
                        <a:t>access.</a:t>
                      </a:r>
                      <a:endParaRPr lang="en-US" sz="1200" b="0" kern="1200" dirty="0" smtClean="0">
                        <a:solidFill>
                          <a:schemeClr val="dk1"/>
                        </a:solidFill>
                        <a:effectLst/>
                        <a:latin typeface="+mn-lt"/>
                        <a:ea typeface="+mn-ea"/>
                        <a:cs typeface="+mn-cs"/>
                      </a:endParaRPr>
                    </a:p>
                    <a:p>
                      <a:pPr marL="228600" indent="-228600">
                        <a:buFont typeface="+mj-lt"/>
                        <a:buAutoNum type="arabicPeriod"/>
                      </a:pPr>
                      <a:r>
                        <a:rPr lang="en-US" sz="1200" b="0" kern="1200" dirty="0" smtClean="0">
                          <a:solidFill>
                            <a:schemeClr val="dk1"/>
                          </a:solidFill>
                          <a:effectLst/>
                          <a:latin typeface="+mn-lt"/>
                          <a:ea typeface="+mn-ea"/>
                          <a:cs typeface="+mn-cs"/>
                        </a:rPr>
                        <a:t>Identify key issues and solutions to support multiple services using satellite access </a:t>
                      </a:r>
                    </a:p>
                    <a:p>
                      <a:pPr marL="228600" indent="-228600">
                        <a:buFont typeface="+mj-lt"/>
                        <a:buAutoNum type="arabicPeriod"/>
                      </a:pPr>
                      <a:r>
                        <a:rPr lang="en-US" sz="1200" b="0" kern="1200" dirty="0" smtClean="0">
                          <a:solidFill>
                            <a:schemeClr val="dk1"/>
                          </a:solidFill>
                          <a:effectLst/>
                          <a:latin typeface="+mn-lt"/>
                          <a:ea typeface="+mn-ea"/>
                          <a:cs typeface="+mn-cs"/>
                        </a:rPr>
                        <a:t>Possible </a:t>
                      </a:r>
                      <a:r>
                        <a:rPr lang="en-US" sz="1200" b="0" kern="1200" dirty="0" smtClean="0">
                          <a:solidFill>
                            <a:schemeClr val="dk1"/>
                          </a:solidFill>
                          <a:effectLst/>
                          <a:latin typeface="+mn-lt"/>
                          <a:ea typeface="+mn-ea"/>
                          <a:cs typeface="+mn-cs"/>
                        </a:rPr>
                        <a:t>deployment models for SA6 enablers with satellite access integrated 5G System</a:t>
                      </a:r>
                    </a:p>
                    <a:p>
                      <a:pPr marL="228600" indent="-228600">
                        <a:buFont typeface="+mj-lt"/>
                        <a:buAutoNum type="arabicPeriod"/>
                      </a:pPr>
                      <a:r>
                        <a:rPr lang="en-US" sz="1200" b="0" kern="1200" dirty="0" smtClean="0">
                          <a:solidFill>
                            <a:schemeClr val="dk1"/>
                          </a:solidFill>
                          <a:effectLst/>
                          <a:latin typeface="+mn-lt"/>
                          <a:ea typeface="+mn-ea"/>
                          <a:cs typeface="+mn-cs"/>
                        </a:rPr>
                        <a:t>Enhancements from Rel-19 (e.g. supporting Store and Forward Satellite operation,</a:t>
                      </a:r>
                      <a:r>
                        <a:rPr lang="en-US" sz="1200" b="0" kern="1200" baseline="0" dirty="0" smtClean="0">
                          <a:solidFill>
                            <a:schemeClr val="dk1"/>
                          </a:solidFill>
                          <a:effectLst/>
                          <a:latin typeface="+mn-lt"/>
                          <a:ea typeface="+mn-ea"/>
                          <a:cs typeface="+mn-cs"/>
                        </a:rPr>
                        <a:t> </a:t>
                      </a:r>
                      <a:r>
                        <a:rPr lang="en-US" sz="1200" b="0" kern="1200" dirty="0" smtClean="0">
                          <a:solidFill>
                            <a:schemeClr val="dk1"/>
                          </a:solidFill>
                          <a:effectLst/>
                          <a:latin typeface="+mn-lt"/>
                          <a:ea typeface="+mn-ea"/>
                          <a:cs typeface="+mn-cs"/>
                        </a:rPr>
                        <a:t>UE-Satellite-UE communication…) </a:t>
                      </a:r>
                      <a:r>
                        <a:rPr lang="en-US" sz="1200" b="0" kern="1200" dirty="0" smtClean="0">
                          <a:solidFill>
                            <a:schemeClr val="dk1"/>
                          </a:solidFill>
                          <a:effectLst/>
                          <a:latin typeface="+mn-lt"/>
                          <a:ea typeface="+mn-ea"/>
                          <a:cs typeface="+mn-cs"/>
                        </a:rPr>
                        <a:t>also </a:t>
                      </a:r>
                      <a:r>
                        <a:rPr lang="en-US" sz="1200" b="0" kern="1200" dirty="0" smtClean="0">
                          <a:solidFill>
                            <a:schemeClr val="dk1"/>
                          </a:solidFill>
                          <a:effectLst/>
                          <a:latin typeface="+mn-lt"/>
                          <a:ea typeface="+mn-ea"/>
                          <a:cs typeface="+mn-cs"/>
                        </a:rPr>
                        <a:t>need </a:t>
                      </a:r>
                      <a:r>
                        <a:rPr lang="en-US" sz="1200" b="0" kern="1200" dirty="0" smtClean="0">
                          <a:solidFill>
                            <a:schemeClr val="dk1"/>
                          </a:solidFill>
                          <a:effectLst/>
                          <a:latin typeface="+mn-lt"/>
                          <a:ea typeface="+mn-ea"/>
                          <a:cs typeface="+mn-cs"/>
                        </a:rPr>
                        <a:t>support </a:t>
                      </a:r>
                      <a:r>
                        <a:rPr lang="en-US" sz="1200" b="0" kern="1200" dirty="0" smtClean="0">
                          <a:solidFill>
                            <a:schemeClr val="dk1"/>
                          </a:solidFill>
                          <a:effectLst/>
                          <a:latin typeface="+mn-lt"/>
                          <a:ea typeface="+mn-ea"/>
                          <a:cs typeface="+mn-cs"/>
                        </a:rPr>
                        <a:t>at the enablement layer.</a:t>
                      </a:r>
                      <a:endParaRPr lang="en-US" sz="1200" b="0" kern="1200" dirty="0">
                        <a:solidFill>
                          <a:schemeClr val="dk1"/>
                        </a:solidFill>
                        <a:effectLst/>
                        <a:latin typeface="+mn-lt"/>
                        <a:ea typeface="+mn-ea"/>
                        <a:cs typeface="+mn-cs"/>
                      </a:endParaRPr>
                    </a:p>
                  </a:txBody>
                  <a:tcPr/>
                </a:tc>
                <a:tc>
                  <a:txBody>
                    <a:bodyPr/>
                    <a:lstStyle/>
                    <a:p>
                      <a:r>
                        <a:rPr lang="en-US" sz="1100" dirty="0" smtClean="0"/>
                        <a:t>Yes</a:t>
                      </a:r>
                      <a:r>
                        <a:rPr lang="en-US" sz="1100" dirty="0"/>
                        <a:t>, </a:t>
                      </a: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t>TS </a:t>
                      </a:r>
                      <a:r>
                        <a:rPr lang="en-US" sz="1100" baseline="0" dirty="0" smtClean="0"/>
                        <a:t>22.261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a:p>
                      <a:r>
                        <a:rPr lang="en-US" sz="1100" dirty="0" smtClean="0"/>
                        <a:t>TR</a:t>
                      </a:r>
                      <a:r>
                        <a:rPr lang="en-US" sz="1100" baseline="0" dirty="0" smtClean="0"/>
                        <a:t> 22.865  (June 23)</a:t>
                      </a:r>
                      <a:endParaRPr lang="en-US" sz="1100" dirty="0" smtClean="0"/>
                    </a:p>
                    <a:p>
                      <a:endParaRPr lang="en-US" sz="1100" dirty="0" smtClean="0"/>
                    </a:p>
                    <a:p>
                      <a:endParaRPr lang="en-US" sz="1100" dirty="0" smtClean="0"/>
                    </a:p>
                    <a:p>
                      <a:endParaRPr lang="en-US" sz="1100" dirty="0" smtClean="0"/>
                    </a:p>
                    <a:p>
                      <a:endParaRPr lang="en-US" sz="1100" dirty="0" smtClean="0"/>
                    </a:p>
                  </a:txBody>
                  <a:tcPr/>
                </a:tc>
                <a:tc>
                  <a:txBody>
                    <a:bodyPr/>
                    <a:lstStyle/>
                    <a:p>
                      <a:pPr algn="ctr"/>
                      <a:r>
                        <a:rPr lang="en-US" sz="1100" dirty="0" smtClean="0"/>
                        <a:t>SA6</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SA2</a:t>
                      </a:r>
                      <a:endParaRPr lang="en-US" sz="1100" dirty="0"/>
                    </a:p>
                  </a:txBody>
                  <a:tcPr/>
                </a:tc>
                <a:extLst>
                  <a:ext uri="{0D108BD9-81ED-4DB2-BD59-A6C34878D82A}">
                    <a16:rowId xmlns:a16="http://schemas.microsoft.com/office/drawing/2014/main" xmlns="" val="1961773117"/>
                  </a:ext>
                </a:extLst>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#1.1 Regenerative </a:t>
            </a:r>
            <a:r>
              <a:rPr lang="en-GB" altLang="en-US" dirty="0"/>
              <a:t>payload - Architectures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500" b="1" dirty="0"/>
              <a:t>Added value services for the user refer to the following capabilities</a:t>
            </a:r>
          </a:p>
          <a:p>
            <a:pPr lvl="2"/>
            <a:r>
              <a:rPr lang="en-GB" sz="1500" dirty="0"/>
              <a:t>Support of delay sensitive and/or delay tolerant services in areas without NTN gateways (not deployed </a:t>
            </a:r>
            <a:r>
              <a:rPr lang="en-GB" sz="1500" dirty="0" smtClean="0"/>
              <a:t>or temporary </a:t>
            </a:r>
            <a:r>
              <a:rPr lang="en-GB" sz="1500" dirty="0"/>
              <a:t>not operational)</a:t>
            </a:r>
          </a:p>
          <a:p>
            <a:pPr lvl="2"/>
            <a:r>
              <a:rPr lang="en-GB" sz="1500" dirty="0"/>
              <a:t>Enable reduced user and/or control plane latency </a:t>
            </a:r>
          </a:p>
          <a:p>
            <a:pPr lvl="2"/>
            <a:r>
              <a:rPr lang="en-GB" sz="1500" dirty="0"/>
              <a:t>Support communications (unicast, multicast and broadcast) between 2 or more UEs via satellite without going through the ground network (loop back)</a:t>
            </a:r>
          </a:p>
          <a:p>
            <a:pPr lvl="2"/>
            <a:r>
              <a:rPr lang="en-GB" sz="1500" dirty="0"/>
              <a:t>Support of edge computing on board</a:t>
            </a:r>
          </a:p>
          <a:p>
            <a:pPr lvl="1"/>
            <a:r>
              <a:rPr lang="en-GB" sz="1500" b="1" dirty="0"/>
              <a:t>Benefits for the network operation include the following capabilities:</a:t>
            </a:r>
          </a:p>
          <a:p>
            <a:pPr lvl="2"/>
            <a:r>
              <a:rPr lang="en-GB" sz="1500" dirty="0"/>
              <a:t>Flexibility in the deployment of the ground segment/NTN gateways </a:t>
            </a:r>
            <a:r>
              <a:rPr lang="en-GB" sz="1500" dirty="0" err="1"/>
              <a:t>wrt</a:t>
            </a:r>
            <a:r>
              <a:rPr lang="en-GB" sz="1500" dirty="0"/>
              <a:t> to the deployment of the space segment and/or to cope with feeder link service availability issues</a:t>
            </a:r>
          </a:p>
          <a:p>
            <a:pPr lvl="2"/>
            <a:r>
              <a:rPr lang="en-GB" sz="1500" dirty="0"/>
              <a:t>Improving efficiency (incl. signalling overhead) of radio interface radio resources on the feeder links</a:t>
            </a:r>
          </a:p>
          <a:p>
            <a:pPr lvl="2"/>
            <a:r>
              <a:rPr lang="en-GB" sz="1500" dirty="0"/>
              <a:t>Flexibility in the routing of the traffic generated by a group of user equipment to a specific feed link to meet specific national regulations/sovereignty requirements</a:t>
            </a:r>
          </a:p>
          <a:p>
            <a:pPr lvl="2"/>
            <a:r>
              <a:rPr lang="en-GB" sz="1500" dirty="0"/>
              <a:t>Support of multiple core networks per country operated by different operators</a:t>
            </a:r>
          </a:p>
          <a:p>
            <a:pPr lvl="2"/>
            <a:r>
              <a:rPr lang="en-GB" sz="1500" dirty="0"/>
              <a:t>Improving efficiency of radio interface radio resources on the service links thanks to beam scheduling on-board the payload</a:t>
            </a:r>
          </a:p>
          <a:p>
            <a:pPr lvl="2"/>
            <a:r>
              <a:rPr lang="en-GB" sz="1500" dirty="0"/>
              <a:t>Capability to provide simultaneously access and backhaul </a:t>
            </a:r>
            <a:r>
              <a:rPr lang="en-GB" sz="1500" dirty="0" smtClean="0"/>
              <a:t>service</a:t>
            </a:r>
            <a:endParaRPr lang="en-GB" sz="15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t>
            </a:r>
            <a:r>
              <a:rPr lang="en-GB" altLang="en-US" dirty="0" smtClean="0"/>
              <a:t>1.1 </a:t>
            </a:r>
            <a:r>
              <a:rPr lang="en-GB" altLang="en-US" dirty="0"/>
              <a:t>Regenerative payload - Architectures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smtClean="0"/>
              <a:t>Problem </a:t>
            </a:r>
            <a:r>
              <a:rPr lang="en-GB" altLang="de-DE" sz="2000" b="1" dirty="0"/>
              <a:t>statement:</a:t>
            </a:r>
          </a:p>
          <a:p>
            <a:pPr lvl="1"/>
            <a:r>
              <a:rPr lang="en-GB" sz="1600" dirty="0"/>
              <a:t>Different architectures are possible to support regenerative payload (</a:t>
            </a:r>
            <a:r>
              <a:rPr lang="en-GB" sz="1600" dirty="0" err="1"/>
              <a:t>eNB</a:t>
            </a:r>
            <a:r>
              <a:rPr lang="en-GB" sz="1600" dirty="0"/>
              <a:t> + </a:t>
            </a:r>
            <a:r>
              <a:rPr lang="en-GB" sz="1600" dirty="0"/>
              <a:t>part of </a:t>
            </a:r>
            <a:r>
              <a:rPr lang="en-GB" sz="1600" dirty="0" smtClean="0"/>
              <a:t>EPC, </a:t>
            </a:r>
            <a:r>
              <a:rPr lang="en-GB" sz="1600" dirty="0" err="1"/>
              <a:t>gNB</a:t>
            </a:r>
            <a:r>
              <a:rPr lang="en-GB" sz="1600" dirty="0"/>
              <a:t> + UPF , </a:t>
            </a:r>
            <a:r>
              <a:rPr lang="en-GB" sz="1600" dirty="0" err="1"/>
              <a:t>gNB</a:t>
            </a:r>
            <a:r>
              <a:rPr lang="en-GB" sz="1600" dirty="0"/>
              <a:t> + UPF + part of AMF (Dynamic AMF &amp; </a:t>
            </a:r>
            <a:r>
              <a:rPr lang="en-GB" sz="1600" dirty="0" err="1"/>
              <a:t>gNB</a:t>
            </a:r>
            <a:r>
              <a:rPr lang="en-GB" sz="1600" dirty="0"/>
              <a:t> attachment), </a:t>
            </a:r>
            <a:r>
              <a:rPr lang="en-GB" sz="1600" dirty="0" err="1"/>
              <a:t>gNB</a:t>
            </a:r>
            <a:r>
              <a:rPr lang="en-GB" sz="1600" dirty="0"/>
              <a:t>-DU + </a:t>
            </a:r>
            <a:r>
              <a:rPr lang="en-GB" sz="1600" dirty="0" smtClean="0"/>
              <a:t>UPF…) </a:t>
            </a:r>
            <a:endParaRPr lang="en-GB" sz="1600" dirty="0"/>
          </a:p>
          <a:p>
            <a:pPr lvl="2"/>
            <a:r>
              <a:rPr lang="en-GB" sz="1600" dirty="0"/>
              <a:t>Note:  this is relevant for GSO and NGSO and Inter Satellite Links are assumed for </a:t>
            </a:r>
            <a:r>
              <a:rPr lang="en-GB" sz="1600" dirty="0" err="1" smtClean="0"/>
              <a:t>gNB</a:t>
            </a:r>
            <a:r>
              <a:rPr lang="en-GB" sz="1600" dirty="0" smtClean="0"/>
              <a:t>/(</a:t>
            </a:r>
            <a:r>
              <a:rPr lang="en-GB" sz="1600" dirty="0" err="1" smtClean="0"/>
              <a:t>eNB</a:t>
            </a:r>
            <a:r>
              <a:rPr lang="en-GB" sz="1600" dirty="0" smtClean="0"/>
              <a:t>) </a:t>
            </a:r>
            <a:r>
              <a:rPr lang="en-GB" sz="1600" dirty="0"/>
              <a:t>configurations</a:t>
            </a:r>
          </a:p>
          <a:p>
            <a:pPr lvl="1"/>
            <a:r>
              <a:rPr lang="en-GB" sz="1600" dirty="0"/>
              <a:t>Some of those architectures have impacts on the different protocols</a:t>
            </a:r>
          </a:p>
          <a:p>
            <a:pPr lvl="2"/>
            <a:r>
              <a:rPr lang="en-GB" sz="1600" dirty="0"/>
              <a:t>Note: An architectural assumption is that regenerative payload with full </a:t>
            </a:r>
            <a:r>
              <a:rPr lang="en-GB" sz="1600" dirty="0" err="1"/>
              <a:t>eNB</a:t>
            </a:r>
            <a:r>
              <a:rPr lang="en-GB" sz="1600" dirty="0"/>
              <a:t> and part of the CN functions (e.g. MME) could already be supported with no specification changes – this needs to be confirmed;</a:t>
            </a:r>
          </a:p>
          <a:p>
            <a:pPr lvl="1"/>
            <a:r>
              <a:rPr lang="en-GB" sz="1600" dirty="0"/>
              <a:t>At least 1 payload configuration should be considered for  supporting the real extensions needed (i.e. Store and </a:t>
            </a:r>
            <a:r>
              <a:rPr lang="en-GB" sz="1600" dirty="0" smtClean="0"/>
              <a:t>Forward Satellite operation, </a:t>
            </a:r>
            <a:r>
              <a:rPr lang="en-GB" sz="1600" dirty="0"/>
              <a:t>local </a:t>
            </a:r>
            <a:r>
              <a:rPr lang="en-GB" sz="1600" dirty="0"/>
              <a:t>switching for UE-Satellite-UE communications, </a:t>
            </a:r>
            <a:r>
              <a:rPr lang="en-GB" sz="1600" dirty="0"/>
              <a:t>etc</a:t>
            </a:r>
            <a:r>
              <a:rPr lang="en-GB" sz="1600" dirty="0" smtClean="0"/>
              <a:t>.).</a:t>
            </a:r>
          </a:p>
          <a:p>
            <a:pPr lvl="1"/>
            <a:endParaRPr lang="en-GB" sz="14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a:t>M</a:t>
            </a:r>
            <a:r>
              <a:rPr lang="en-GB" altLang="zh-CN" sz="1600" dirty="0" smtClean="0"/>
              <a:t>inimum </a:t>
            </a:r>
            <a:r>
              <a:rPr lang="en-GB" altLang="zh-CN" sz="1600" dirty="0"/>
              <a:t>necessary set of 3GPP core network functions to be embedded in the satellite for the new uses cases, and study the different possible architectures if any.</a:t>
            </a:r>
          </a:p>
          <a:p>
            <a:pPr lvl="1"/>
            <a:r>
              <a:rPr lang="en-GB" altLang="zh-CN" sz="1600" dirty="0"/>
              <a:t>C</a:t>
            </a:r>
            <a:r>
              <a:rPr lang="en-GB" altLang="zh-CN" sz="1600" dirty="0" smtClean="0"/>
              <a:t>ore </a:t>
            </a:r>
            <a:r>
              <a:rPr lang="en-GB" altLang="zh-CN" sz="1600" dirty="0"/>
              <a:t>network impacts on interfaces, protocols (mobility management, paging) of having “flying” embedded 3GPP functions. </a:t>
            </a:r>
          </a:p>
        </p:txBody>
      </p:sp>
    </p:spTree>
    <p:extLst>
      <p:ext uri="{BB962C8B-B14F-4D97-AF65-F5344CB8AC3E}">
        <p14:creationId xmlns:p14="http://schemas.microsoft.com/office/powerpoint/2010/main" val="187772913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#1.2 </a:t>
            </a:r>
            <a:r>
              <a:rPr lang="en-GB" dirty="0"/>
              <a:t>Store and Forward Satellite operation</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5338011" cy="4351338"/>
          </a:xfrm>
        </p:spPr>
        <p:txBody>
          <a:bodyPr/>
          <a:lstStyle/>
          <a:p>
            <a:r>
              <a:rPr lang="en-GB" sz="2000" b="1" dirty="0" smtClean="0"/>
              <a:t> Justification</a:t>
            </a:r>
            <a:endParaRPr lang="en-GB" sz="2000" b="1" dirty="0"/>
          </a:p>
          <a:p>
            <a:pPr lvl="1"/>
            <a:r>
              <a:rPr lang="en-GB" sz="1600" dirty="0" smtClean="0"/>
              <a:t>Store and Forward </a:t>
            </a:r>
            <a:r>
              <a:rPr lang="en-GB" sz="1600" dirty="0" smtClean="0"/>
              <a:t>Sa</a:t>
            </a:r>
            <a:r>
              <a:rPr lang="en-GB" sz="1600" dirty="0" smtClean="0"/>
              <a:t>tellite operation  (S&amp;F) allows </a:t>
            </a:r>
            <a:r>
              <a:rPr lang="en-GB" sz="1600" dirty="0"/>
              <a:t>for delay-tolerant </a:t>
            </a:r>
            <a:r>
              <a:rPr lang="en-GB" sz="1600" dirty="0" err="1"/>
              <a:t>IoT</a:t>
            </a:r>
            <a:r>
              <a:rPr lang="en-GB" sz="1600" dirty="0"/>
              <a:t> NTN services to be offered in areas visited by the satellites but with no need to have NTN gateway infrastructure (e.g. mid-sea, remote areas)</a:t>
            </a:r>
          </a:p>
          <a:p>
            <a:pPr lvl="1"/>
            <a:r>
              <a:rPr lang="en-GB" sz="1600" dirty="0"/>
              <a:t>Along with support for discontinuous coverage, support for S&amp;F </a:t>
            </a:r>
            <a:r>
              <a:rPr lang="en-GB" sz="1600" dirty="0"/>
              <a:t>Satellite operation </a:t>
            </a:r>
            <a:r>
              <a:rPr lang="en-GB" sz="1600" dirty="0"/>
              <a:t>is key to facilitate cost-effective deployment of </a:t>
            </a:r>
            <a:r>
              <a:rPr lang="en-GB" sz="1600" dirty="0" err="1"/>
              <a:t>IoT</a:t>
            </a:r>
            <a:r>
              <a:rPr lang="en-GB" sz="1600" dirty="0"/>
              <a:t> NTN services and enable an immediate operational service with (1) sparse LEO constellations and (2) reduced ground segment infrastructure.</a:t>
            </a:r>
          </a:p>
          <a:p>
            <a:pPr lvl="1"/>
            <a:r>
              <a:rPr lang="en-GB" sz="1600" dirty="0"/>
              <a:t>The support of S&amp;F puts the 3GPP </a:t>
            </a:r>
            <a:r>
              <a:rPr lang="en-GB" sz="1600" dirty="0" err="1"/>
              <a:t>IoT</a:t>
            </a:r>
            <a:r>
              <a:rPr lang="en-GB" sz="1600" dirty="0"/>
              <a:t> NTN solution on par with other non-3GPP solutions intended for massive satellite </a:t>
            </a:r>
            <a:r>
              <a:rPr lang="en-GB" sz="1600" dirty="0" err="1"/>
              <a:t>IoT</a:t>
            </a:r>
            <a:r>
              <a:rPr lang="en-GB" sz="1600" dirty="0"/>
              <a:t>, which natively already supports S&amp;F services</a:t>
            </a:r>
          </a:p>
        </p:txBody>
      </p:sp>
      <p:sp>
        <p:nvSpPr>
          <p:cNvPr id="26" name="Google Shape;96;p16"/>
          <p:cNvSpPr txBox="1"/>
          <p:nvPr/>
        </p:nvSpPr>
        <p:spPr>
          <a:xfrm>
            <a:off x="7301939" y="5152252"/>
            <a:ext cx="3662176" cy="830966"/>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1400" b="1" dirty="0" smtClean="0"/>
              <a:t>Use cases and requirements addressed under SA1 Release 19 </a:t>
            </a:r>
          </a:p>
          <a:p>
            <a:pPr algn="ctr">
              <a:spcBef>
                <a:spcPts val="0"/>
              </a:spcBef>
              <a:spcAft>
                <a:spcPts val="0"/>
              </a:spcAft>
            </a:pPr>
            <a:r>
              <a:rPr lang="en-GB" sz="1400" b="1" dirty="0" smtClean="0"/>
              <a:t>(</a:t>
            </a:r>
            <a:r>
              <a:rPr lang="en-GB" sz="1400" b="1" u="sng" dirty="0" smtClean="0">
                <a:solidFill>
                  <a:schemeClr val="accent5"/>
                </a:solidFill>
                <a:hlinkClick r:id="rId2">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TR 22.865</a:t>
            </a:r>
            <a:r>
              <a:rPr lang="en-GB" sz="1400" b="1" dirty="0" smtClean="0">
                <a:solidFill>
                  <a:srgbClr val="666666"/>
                </a:solidFill>
              </a:rPr>
              <a:t> v1.1.0, June 2023) </a:t>
            </a:r>
            <a:r>
              <a:rPr lang="en-GB" sz="1400" b="1" dirty="0" smtClean="0"/>
              <a:t> </a:t>
            </a:r>
            <a:endParaRPr lang="en-GB" sz="1400" b="1" dirty="0"/>
          </a:p>
        </p:txBody>
      </p:sp>
      <p:grpSp>
        <p:nvGrpSpPr>
          <p:cNvPr id="50" name="Group 49"/>
          <p:cNvGrpSpPr/>
          <p:nvPr/>
        </p:nvGrpSpPr>
        <p:grpSpPr>
          <a:xfrm>
            <a:off x="7175182" y="2213070"/>
            <a:ext cx="3915689" cy="3963893"/>
            <a:chOff x="6729781" y="2100241"/>
            <a:chExt cx="3915689" cy="3963893"/>
          </a:xfrm>
        </p:grpSpPr>
        <p:pic>
          <p:nvPicPr>
            <p:cNvPr id="51" name="Google Shape;72;p16"/>
            <p:cNvPicPr preferRelativeResize="0"/>
            <p:nvPr/>
          </p:nvPicPr>
          <p:blipFill>
            <a:blip r:embed="rId3">
              <a:alphaModFix/>
            </a:blip>
            <a:stretch>
              <a:fillRect/>
            </a:stretch>
          </p:blipFill>
          <p:spPr>
            <a:xfrm rot="-967016">
              <a:off x="7377896" y="2703454"/>
              <a:ext cx="680223" cy="413979"/>
            </a:xfrm>
            <a:prstGeom prst="rect">
              <a:avLst/>
            </a:prstGeom>
            <a:noFill/>
            <a:ln>
              <a:noFill/>
            </a:ln>
          </p:spPr>
        </p:pic>
        <p:cxnSp>
          <p:nvCxnSpPr>
            <p:cNvPr id="52" name="Google Shape;73;p16"/>
            <p:cNvCxnSpPr/>
            <p:nvPr/>
          </p:nvCxnSpPr>
          <p:spPr>
            <a:xfrm rot="10800000" flipH="1">
              <a:off x="9586456" y="3242316"/>
              <a:ext cx="248100" cy="384600"/>
            </a:xfrm>
            <a:prstGeom prst="straightConnector1">
              <a:avLst/>
            </a:prstGeom>
            <a:noFill/>
            <a:ln w="9525" cap="flat" cmpd="sng">
              <a:solidFill>
                <a:srgbClr val="0000FF"/>
              </a:solidFill>
              <a:prstDash val="dot"/>
              <a:round/>
              <a:headEnd type="stealth" w="med" len="med"/>
              <a:tailEnd type="stealth" w="med" len="med"/>
            </a:ln>
          </p:spPr>
        </p:cxnSp>
        <p:sp>
          <p:nvSpPr>
            <p:cNvPr id="53" name="Google Shape;74;p16"/>
            <p:cNvSpPr/>
            <p:nvPr/>
          </p:nvSpPr>
          <p:spPr>
            <a:xfrm>
              <a:off x="7313866" y="3908805"/>
              <a:ext cx="1225200" cy="447000"/>
            </a:xfrm>
            <a:prstGeom prst="flowChartConnector">
              <a:avLst/>
            </a:prstGeom>
            <a:solidFill>
              <a:srgbClr val="EEEEEE"/>
            </a:solidFill>
            <a:ln w="952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54" name="Google Shape;75;p16"/>
            <p:cNvPicPr preferRelativeResize="0"/>
            <p:nvPr/>
          </p:nvPicPr>
          <p:blipFill>
            <a:blip r:embed="rId4">
              <a:alphaModFix/>
            </a:blip>
            <a:stretch>
              <a:fillRect/>
            </a:stretch>
          </p:blipFill>
          <p:spPr>
            <a:xfrm rot="58102">
              <a:off x="9261405" y="3643756"/>
              <a:ext cx="335302" cy="431699"/>
            </a:xfrm>
            <a:prstGeom prst="rect">
              <a:avLst/>
            </a:prstGeom>
            <a:noFill/>
            <a:ln>
              <a:noFill/>
            </a:ln>
          </p:spPr>
        </p:pic>
        <p:cxnSp>
          <p:nvCxnSpPr>
            <p:cNvPr id="55" name="Google Shape;76;p16"/>
            <p:cNvCxnSpPr/>
            <p:nvPr/>
          </p:nvCxnSpPr>
          <p:spPr>
            <a:xfrm flipH="1">
              <a:off x="7313765" y="3109296"/>
              <a:ext cx="461700" cy="1023000"/>
            </a:xfrm>
            <a:prstGeom prst="straightConnector1">
              <a:avLst/>
            </a:prstGeom>
            <a:noFill/>
            <a:ln w="9525" cap="flat" cmpd="sng">
              <a:solidFill>
                <a:srgbClr val="595959"/>
              </a:solidFill>
              <a:prstDash val="dot"/>
              <a:round/>
              <a:headEnd type="none" w="med" len="med"/>
              <a:tailEnd type="none" w="med" len="med"/>
            </a:ln>
          </p:spPr>
        </p:cxnSp>
        <p:cxnSp>
          <p:nvCxnSpPr>
            <p:cNvPr id="56" name="Google Shape;77;p16"/>
            <p:cNvCxnSpPr/>
            <p:nvPr/>
          </p:nvCxnSpPr>
          <p:spPr>
            <a:xfrm>
              <a:off x="7775465" y="3109296"/>
              <a:ext cx="763500" cy="1023000"/>
            </a:xfrm>
            <a:prstGeom prst="straightConnector1">
              <a:avLst/>
            </a:prstGeom>
            <a:noFill/>
            <a:ln w="9525" cap="flat" cmpd="sng">
              <a:solidFill>
                <a:srgbClr val="595959"/>
              </a:solidFill>
              <a:prstDash val="dot"/>
              <a:round/>
              <a:headEnd type="none" w="med" len="med"/>
              <a:tailEnd type="none" w="med" len="med"/>
            </a:ln>
          </p:spPr>
        </p:cxnSp>
        <p:pic>
          <p:nvPicPr>
            <p:cNvPr id="57" name="Google Shape;78;p16"/>
            <p:cNvPicPr preferRelativeResize="0"/>
            <p:nvPr/>
          </p:nvPicPr>
          <p:blipFill>
            <a:blip r:embed="rId5">
              <a:alphaModFix/>
            </a:blip>
            <a:stretch>
              <a:fillRect/>
            </a:stretch>
          </p:blipFill>
          <p:spPr>
            <a:xfrm>
              <a:off x="7585810" y="4151741"/>
              <a:ext cx="266175" cy="294052"/>
            </a:xfrm>
            <a:prstGeom prst="rect">
              <a:avLst/>
            </a:prstGeom>
            <a:noFill/>
            <a:ln>
              <a:noFill/>
            </a:ln>
          </p:spPr>
        </p:pic>
        <p:pic>
          <p:nvPicPr>
            <p:cNvPr id="58" name="Google Shape;79;p16"/>
            <p:cNvPicPr preferRelativeResize="0"/>
            <p:nvPr/>
          </p:nvPicPr>
          <p:blipFill>
            <a:blip r:embed="rId5">
              <a:alphaModFix/>
            </a:blip>
            <a:stretch>
              <a:fillRect/>
            </a:stretch>
          </p:blipFill>
          <p:spPr>
            <a:xfrm>
              <a:off x="7851985" y="3759816"/>
              <a:ext cx="266175" cy="294052"/>
            </a:xfrm>
            <a:prstGeom prst="rect">
              <a:avLst/>
            </a:prstGeom>
            <a:noFill/>
            <a:ln>
              <a:noFill/>
            </a:ln>
          </p:spPr>
        </p:pic>
        <p:pic>
          <p:nvPicPr>
            <p:cNvPr id="59" name="Google Shape;80;p16"/>
            <p:cNvPicPr preferRelativeResize="0"/>
            <p:nvPr/>
          </p:nvPicPr>
          <p:blipFill>
            <a:blip r:embed="rId3">
              <a:alphaModFix/>
            </a:blip>
            <a:stretch>
              <a:fillRect/>
            </a:stretch>
          </p:blipFill>
          <p:spPr>
            <a:xfrm rot="2522281">
              <a:off x="9668096" y="2869676"/>
              <a:ext cx="680225" cy="413980"/>
            </a:xfrm>
            <a:prstGeom prst="rect">
              <a:avLst/>
            </a:prstGeom>
            <a:noFill/>
            <a:ln>
              <a:noFill/>
            </a:ln>
          </p:spPr>
        </p:pic>
        <p:sp>
          <p:nvSpPr>
            <p:cNvPr id="60" name="Google Shape;81;p16"/>
            <p:cNvSpPr txBox="1"/>
            <p:nvPr/>
          </p:nvSpPr>
          <p:spPr>
            <a:xfrm>
              <a:off x="7344306" y="3394704"/>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Service link </a:t>
              </a:r>
              <a:endParaRPr sz="900"/>
            </a:p>
          </p:txBody>
        </p:sp>
        <p:sp>
          <p:nvSpPr>
            <p:cNvPr id="61" name="Google Shape;82;p16"/>
            <p:cNvSpPr txBox="1"/>
            <p:nvPr/>
          </p:nvSpPr>
          <p:spPr>
            <a:xfrm>
              <a:off x="8956101" y="3158338"/>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Feeder link </a:t>
              </a:r>
              <a:endParaRPr sz="900"/>
            </a:p>
          </p:txBody>
        </p:sp>
        <p:sp>
          <p:nvSpPr>
            <p:cNvPr id="62" name="Google Shape;83;p16"/>
            <p:cNvSpPr/>
            <p:nvPr/>
          </p:nvSpPr>
          <p:spPr>
            <a:xfrm>
              <a:off x="9725181" y="4053866"/>
              <a:ext cx="548700" cy="323100"/>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18000" tIns="54000" rIns="18000" bIns="54000" anchor="ctr" anchorCtr="0">
              <a:noAutofit/>
            </a:bodyPr>
            <a:lstStyle/>
            <a:p>
              <a:pPr algn="ctr">
                <a:spcBef>
                  <a:spcPts val="0"/>
                </a:spcBef>
                <a:spcAft>
                  <a:spcPts val="0"/>
                </a:spcAft>
              </a:pPr>
              <a:r>
                <a:rPr lang="x-none" sz="900"/>
                <a:t>Core Network</a:t>
              </a:r>
              <a:endParaRPr sz="900"/>
            </a:p>
          </p:txBody>
        </p:sp>
        <p:cxnSp>
          <p:nvCxnSpPr>
            <p:cNvPr id="63" name="Google Shape;84;p16"/>
            <p:cNvCxnSpPr/>
            <p:nvPr/>
          </p:nvCxnSpPr>
          <p:spPr>
            <a:xfrm flipH="1">
              <a:off x="7717095" y="4445793"/>
              <a:ext cx="1800" cy="352500"/>
            </a:xfrm>
            <a:prstGeom prst="straightConnector1">
              <a:avLst/>
            </a:prstGeom>
            <a:noFill/>
            <a:ln w="9525" cap="flat" cmpd="sng">
              <a:solidFill>
                <a:schemeClr val="dk2"/>
              </a:solidFill>
              <a:prstDash val="dot"/>
              <a:round/>
              <a:headEnd type="none" w="med" len="med"/>
              <a:tailEnd type="none" w="med" len="med"/>
            </a:ln>
          </p:spPr>
        </p:cxnSp>
        <p:cxnSp>
          <p:nvCxnSpPr>
            <p:cNvPr id="64" name="Google Shape;85;p16"/>
            <p:cNvCxnSpPr/>
            <p:nvPr/>
          </p:nvCxnSpPr>
          <p:spPr>
            <a:xfrm>
              <a:off x="10273881" y="4215416"/>
              <a:ext cx="287100" cy="0"/>
            </a:xfrm>
            <a:prstGeom prst="straightConnector1">
              <a:avLst/>
            </a:prstGeom>
            <a:noFill/>
            <a:ln w="9525" cap="flat" cmpd="sng">
              <a:solidFill>
                <a:schemeClr val="dk2"/>
              </a:solidFill>
              <a:prstDash val="solid"/>
              <a:round/>
              <a:headEnd type="none" w="med" len="med"/>
              <a:tailEnd type="none" w="med" len="med"/>
            </a:ln>
          </p:spPr>
        </p:cxnSp>
        <p:sp>
          <p:nvSpPr>
            <p:cNvPr id="65" name="Google Shape;87;p16"/>
            <p:cNvSpPr txBox="1"/>
            <p:nvPr/>
          </p:nvSpPr>
          <p:spPr>
            <a:xfrm>
              <a:off x="6729781" y="4215416"/>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IoT NTN device</a:t>
              </a:r>
              <a:endParaRPr sz="900"/>
            </a:p>
          </p:txBody>
        </p:sp>
        <p:cxnSp>
          <p:nvCxnSpPr>
            <p:cNvPr id="66" name="Google Shape;88;p16"/>
            <p:cNvCxnSpPr/>
            <p:nvPr/>
          </p:nvCxnSpPr>
          <p:spPr>
            <a:xfrm>
              <a:off x="10413944" y="4151741"/>
              <a:ext cx="6900" cy="693900"/>
            </a:xfrm>
            <a:prstGeom prst="straightConnector1">
              <a:avLst/>
            </a:prstGeom>
            <a:noFill/>
            <a:ln w="9525" cap="flat" cmpd="sng">
              <a:solidFill>
                <a:schemeClr val="dk2"/>
              </a:solidFill>
              <a:prstDash val="dot"/>
              <a:round/>
              <a:headEnd type="none" w="med" len="med"/>
              <a:tailEnd type="none" w="med" len="med"/>
            </a:ln>
          </p:spPr>
        </p:cxnSp>
        <p:cxnSp>
          <p:nvCxnSpPr>
            <p:cNvPr id="67" name="Google Shape;89;p16"/>
            <p:cNvCxnSpPr/>
            <p:nvPr/>
          </p:nvCxnSpPr>
          <p:spPr>
            <a:xfrm>
              <a:off x="7757606" y="4692866"/>
              <a:ext cx="2644800" cy="0"/>
            </a:xfrm>
            <a:prstGeom prst="straightConnector1">
              <a:avLst/>
            </a:prstGeom>
            <a:noFill/>
            <a:ln w="9525" cap="flat" cmpd="sng">
              <a:solidFill>
                <a:schemeClr val="dk2"/>
              </a:solidFill>
              <a:prstDash val="solid"/>
              <a:round/>
              <a:headEnd type="triangle" w="med" len="med"/>
              <a:tailEnd type="triangle" w="med" len="med"/>
            </a:ln>
          </p:spPr>
        </p:cxnSp>
        <p:sp>
          <p:nvSpPr>
            <p:cNvPr id="68" name="Google Shape;90;p16"/>
            <p:cNvSpPr txBox="1"/>
            <p:nvPr/>
          </p:nvSpPr>
          <p:spPr>
            <a:xfrm>
              <a:off x="8038356" y="4672441"/>
              <a:ext cx="2166000" cy="431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Store and forward connectivity service for delay-tolerant IoT NTN applications</a:t>
              </a:r>
              <a:endParaRPr sz="800"/>
            </a:p>
          </p:txBody>
        </p:sp>
        <p:sp>
          <p:nvSpPr>
            <p:cNvPr id="69" name="Google Shape;91;p16"/>
            <p:cNvSpPr txBox="1"/>
            <p:nvPr/>
          </p:nvSpPr>
          <p:spPr>
            <a:xfrm>
              <a:off x="6741669" y="2100241"/>
              <a:ext cx="1465800" cy="677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Regenerative payload satellite with full eNB onboard and part of CN functions (e.g. MME)</a:t>
              </a:r>
              <a:endParaRPr sz="800"/>
            </a:p>
          </p:txBody>
        </p:sp>
        <p:sp>
          <p:nvSpPr>
            <p:cNvPr id="70" name="Google Shape;94;p16"/>
            <p:cNvSpPr txBox="1"/>
            <p:nvPr/>
          </p:nvSpPr>
          <p:spPr>
            <a:xfrm>
              <a:off x="8780791" y="4137216"/>
              <a:ext cx="893400" cy="343910"/>
            </a:xfrm>
            <a:prstGeom prst="rect">
              <a:avLst/>
            </a:prstGeom>
            <a:noFill/>
            <a:ln>
              <a:noFill/>
            </a:ln>
          </p:spPr>
          <p:txBody>
            <a:bodyPr spcFirstLastPara="1" wrap="square" lIns="91425" tIns="91425" rIns="91425" bIns="91425" anchor="t" anchorCtr="0">
              <a:spAutoFit/>
            </a:bodyPr>
            <a:lstStyle/>
            <a:p>
              <a:pPr>
                <a:lnSpc>
                  <a:spcPct val="115000"/>
                </a:lnSpc>
                <a:spcBef>
                  <a:spcPts val="0"/>
                </a:spcBef>
                <a:spcAft>
                  <a:spcPts val="0"/>
                </a:spcAft>
              </a:pPr>
              <a:r>
                <a:rPr lang="x-none" sz="900" dirty="0">
                  <a:solidFill>
                    <a:schemeClr val="dk1"/>
                  </a:solidFill>
                </a:rPr>
                <a:t>NTN gateway</a:t>
              </a:r>
              <a:endParaRPr dirty="0"/>
            </a:p>
          </p:txBody>
        </p:sp>
        <p:cxnSp>
          <p:nvCxnSpPr>
            <p:cNvPr id="71" name="Google Shape;95;p16"/>
            <p:cNvCxnSpPr/>
            <p:nvPr/>
          </p:nvCxnSpPr>
          <p:spPr>
            <a:xfrm rot="-5400000" flipH="1">
              <a:off x="9516731" y="4007144"/>
              <a:ext cx="141000" cy="275700"/>
            </a:xfrm>
            <a:prstGeom prst="bentConnector2">
              <a:avLst/>
            </a:prstGeom>
            <a:noFill/>
            <a:ln w="9525" cap="flat" cmpd="sng">
              <a:solidFill>
                <a:schemeClr val="dk2"/>
              </a:solidFill>
              <a:prstDash val="solid"/>
              <a:round/>
              <a:headEnd type="none" w="med" len="med"/>
              <a:tailEnd type="none" w="med" len="med"/>
            </a:ln>
          </p:spPr>
        </p:cxnSp>
        <p:sp>
          <p:nvSpPr>
            <p:cNvPr id="72" name="Google Shape;70;p16">
              <a:extLst>
                <a:ext uri="{FF2B5EF4-FFF2-40B4-BE49-F238E27FC236}">
                  <a16:creationId xmlns:a16="http://schemas.microsoft.com/office/drawing/2014/main" xmlns="" id="{EE86FB10-2363-424C-B42C-C7532719B1E5}"/>
                </a:ext>
              </a:extLst>
            </p:cNvPr>
            <p:cNvSpPr/>
            <p:nvPr/>
          </p:nvSpPr>
          <p:spPr>
            <a:xfrm>
              <a:off x="6841170" y="2683555"/>
              <a:ext cx="3804300" cy="3380579"/>
            </a:xfrm>
            <a:prstGeom prst="arc">
              <a:avLst>
                <a:gd name="adj1" fmla="val 12515376"/>
                <a:gd name="adj2" fmla="val 20093637"/>
              </a:avLst>
            </a:prstGeom>
            <a:noFill/>
            <a:ln w="9525" cap="flat" cmpd="sng">
              <a:solidFill>
                <a:srgbClr val="595959"/>
              </a:solidFill>
              <a:prstDash val="dash"/>
              <a:round/>
              <a:headEnd type="none" w="sm" len="sm"/>
              <a:tailEnd type="stealth"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9849034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#1.2 </a:t>
            </a:r>
            <a:r>
              <a:rPr lang="en-GB" dirty="0"/>
              <a:t>Store and </a:t>
            </a:r>
            <a:r>
              <a:rPr lang="en-GB" dirty="0" smtClean="0"/>
              <a:t>Forward Satellite operation</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smtClean="0"/>
              <a:t>Problem </a:t>
            </a:r>
            <a:r>
              <a:rPr lang="en-GB" altLang="de-DE" sz="2000" b="1" dirty="0"/>
              <a:t>statement:</a:t>
            </a:r>
          </a:p>
          <a:p>
            <a:pPr lvl="1"/>
            <a:r>
              <a:rPr lang="en-GB" sz="1600" dirty="0"/>
              <a:t>Store &amp; Forward Satellite operation implies to introduce new parameters and functions related to the Storage and forwarding aspects such as</a:t>
            </a:r>
          </a:p>
          <a:p>
            <a:pPr lvl="2"/>
            <a:r>
              <a:rPr lang="en-GB" sz="1600" dirty="0"/>
              <a:t>Authentication needed </a:t>
            </a:r>
          </a:p>
          <a:p>
            <a:pPr lvl="2"/>
            <a:r>
              <a:rPr lang="en-GB" sz="1600" dirty="0"/>
              <a:t>Storage data (U/D) </a:t>
            </a:r>
          </a:p>
          <a:p>
            <a:pPr lvl="2"/>
            <a:r>
              <a:rPr lang="en-GB" sz="1600" dirty="0"/>
              <a:t>S&amp;F data retention </a:t>
            </a:r>
            <a:r>
              <a:rPr lang="en-GB" sz="1600" dirty="0" smtClean="0"/>
              <a:t>period </a:t>
            </a:r>
            <a:endParaRPr lang="en-GB" sz="1600" dirty="0"/>
          </a:p>
          <a:p>
            <a:pPr lvl="2"/>
            <a:r>
              <a:rPr lang="en-GB" sz="1600" dirty="0"/>
              <a:t>S&amp;F data storage </a:t>
            </a:r>
            <a:r>
              <a:rPr lang="en-GB" sz="1600" dirty="0" smtClean="0"/>
              <a:t>quota</a:t>
            </a:r>
            <a:endParaRPr lang="en-GB" sz="1600" dirty="0"/>
          </a:p>
          <a:p>
            <a:pPr lvl="2"/>
            <a:r>
              <a:rPr lang="en-GB" sz="1600" dirty="0"/>
              <a:t>Policies and priorities (forwarding priority, acknowledgement policy…)</a:t>
            </a:r>
          </a:p>
          <a:p>
            <a:pPr lvl="1"/>
            <a:endParaRPr lang="en-GB" sz="1400" dirty="0" smtClean="0"/>
          </a:p>
          <a:p>
            <a:pPr>
              <a:spcBef>
                <a:spcPts val="0"/>
              </a:spcBef>
              <a:spcAft>
                <a:spcPts val="0"/>
              </a:spcAft>
            </a:pPr>
            <a:r>
              <a:rPr lang="en-GB" altLang="de-DE" sz="2000" b="1" dirty="0" smtClean="0"/>
              <a:t> Areas </a:t>
            </a:r>
            <a:r>
              <a:rPr lang="en-GB" altLang="de-DE" sz="2000" b="1" dirty="0"/>
              <a:t>for study:  </a:t>
            </a:r>
            <a:endParaRPr lang="en-GB" altLang="de-DE" sz="2000" b="1" dirty="0" smtClean="0"/>
          </a:p>
          <a:p>
            <a:pPr lvl="1" indent="-300037">
              <a:spcBef>
                <a:spcPts val="300"/>
              </a:spcBef>
              <a:buSzPts val="1125"/>
            </a:pPr>
            <a:r>
              <a:rPr lang="en-GB" sz="1600" dirty="0"/>
              <a:t>S</a:t>
            </a:r>
            <a:r>
              <a:rPr lang="en-GB" sz="1600" dirty="0" smtClean="0"/>
              <a:t>pecific impacts on interfaces and protocols of the S&amp;F communication scheme, for both 4G and 5G: </a:t>
            </a:r>
          </a:p>
          <a:p>
            <a:pPr lvl="2" indent="-300037">
              <a:spcBef>
                <a:spcPts val="300"/>
              </a:spcBef>
              <a:buSzPts val="1125"/>
            </a:pPr>
            <a:r>
              <a:rPr lang="en-GB" sz="1600" dirty="0" smtClean="0"/>
              <a:t>Store </a:t>
            </a:r>
            <a:r>
              <a:rPr lang="en-GB" sz="1600" dirty="0"/>
              <a:t>user data on the satellite when the feeder link is unavailable and forward when the feeder link is </a:t>
            </a:r>
            <a:r>
              <a:rPr lang="en-GB" sz="1600" dirty="0" smtClean="0"/>
              <a:t>available</a:t>
            </a:r>
          </a:p>
          <a:p>
            <a:pPr lvl="2" indent="-300037">
              <a:spcBef>
                <a:spcPts val="300"/>
              </a:spcBef>
              <a:buSzPts val="1125"/>
            </a:pPr>
            <a:r>
              <a:rPr lang="en-GB" sz="1600" dirty="0" smtClean="0"/>
              <a:t>Definition </a:t>
            </a:r>
            <a:r>
              <a:rPr lang="en-GB" sz="1600" dirty="0"/>
              <a:t>of the parameters needed to characterize S&amp;F operation from a service perspective (e.g. </a:t>
            </a:r>
            <a:r>
              <a:rPr lang="en-GB" altLang="zh-CN" sz="1600" dirty="0"/>
              <a:t>Authentication, Store UL/DL data and forward, </a:t>
            </a:r>
            <a:r>
              <a:rPr lang="en-GB" sz="1600" dirty="0"/>
              <a:t>S&amp;F data retention period, S&amp;F data storage quota, forwarding priority, acknowledgement policy) and specification of the related capabilities necessary to enforce them</a:t>
            </a:r>
          </a:p>
          <a:p>
            <a:pPr lvl="2" indent="-300037">
              <a:spcBef>
                <a:spcPts val="300"/>
              </a:spcBef>
              <a:buSzPts val="1125"/>
            </a:pPr>
            <a:r>
              <a:rPr lang="en-GB" sz="1600" dirty="0"/>
              <a:t>Mobility and paging optimizations for S&amp;F operation </a:t>
            </a:r>
          </a:p>
          <a:p>
            <a:pPr lvl="2" indent="-300037">
              <a:spcBef>
                <a:spcPts val="300"/>
              </a:spcBef>
              <a:buSzPts val="1125"/>
            </a:pPr>
            <a:r>
              <a:rPr lang="en-GB" sz="1600" dirty="0"/>
              <a:t>New architectural extensions for S&amp;F operation (e.g. distributed satellite-ground EPC functions for S&amp;F) </a:t>
            </a:r>
          </a:p>
        </p:txBody>
      </p:sp>
    </p:spTree>
    <p:extLst>
      <p:ext uri="{BB962C8B-B14F-4D97-AF65-F5344CB8AC3E}">
        <p14:creationId xmlns:p14="http://schemas.microsoft.com/office/powerpoint/2010/main" val="5849523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dirty="0" smtClean="0"/>
              <a:t>#1.3 UE-Satellite-UE </a:t>
            </a:r>
            <a:r>
              <a:rPr lang="en-GB" dirty="0"/>
              <a:t>communication </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5338011" cy="4351338"/>
          </a:xfrm>
        </p:spPr>
        <p:txBody>
          <a:bodyPr/>
          <a:lstStyle/>
          <a:p>
            <a:r>
              <a:rPr lang="en-GB" sz="2000" b="1" dirty="0" smtClean="0"/>
              <a:t>  Justification</a:t>
            </a:r>
            <a:endParaRPr lang="en-GB" sz="2000" b="1" dirty="0"/>
          </a:p>
          <a:p>
            <a:pPr lvl="1"/>
            <a:r>
              <a:rPr lang="en-GB" sz="1600" dirty="0"/>
              <a:t>The capability to support UE-Satellite-UE communication without going to the ground allows </a:t>
            </a:r>
            <a:r>
              <a:rPr lang="en-GB" sz="1600" dirty="0" smtClean="0"/>
              <a:t>reducing drastically </a:t>
            </a:r>
            <a:r>
              <a:rPr lang="en-GB" sz="1600" dirty="0"/>
              <a:t>the latency</a:t>
            </a:r>
          </a:p>
          <a:p>
            <a:pPr lvl="1"/>
            <a:r>
              <a:rPr lang="en-GB" sz="1600" dirty="0"/>
              <a:t>It enables to provide services in areas where no gateway can be deployed (e.g. maritime areas or remote areas).</a:t>
            </a:r>
          </a:p>
          <a:p>
            <a:pPr lvl="1"/>
            <a:r>
              <a:rPr lang="en-GB" sz="1600" dirty="0"/>
              <a:t>The communication path can then be done between UEs via one or multiple serving satellites extended across several satellites (through ISL).</a:t>
            </a:r>
          </a:p>
        </p:txBody>
      </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807" y="2215480"/>
            <a:ext cx="5022313" cy="2701443"/>
          </a:xfrm>
          <a:prstGeom prst="rect">
            <a:avLst/>
          </a:prstGeom>
        </p:spPr>
      </p:pic>
      <p:sp>
        <p:nvSpPr>
          <p:cNvPr id="27" name="Google Shape;96;p16"/>
          <p:cNvSpPr txBox="1"/>
          <p:nvPr/>
        </p:nvSpPr>
        <p:spPr>
          <a:xfrm>
            <a:off x="7559303" y="5233168"/>
            <a:ext cx="3662176" cy="830966"/>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3">
                  <a:extLst>
                    <a:ext uri="{A12FA001-AC4F-418D-AE19-62706E023703}">
                      <ahyp:hlinkClr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val="tx"/>
                    </a:ext>
                  </a:extLst>
                </a:hlinkClick>
              </a:rPr>
              <a:t>TR 22.865</a:t>
            </a:r>
            <a:r>
              <a:rPr lang="en-GB" sz="1400" b="1" dirty="0" smtClean="0">
                <a:solidFill>
                  <a:srgbClr val="666666"/>
                </a:solidFill>
              </a:rPr>
              <a:t> v1.1.0, June 2023) </a:t>
            </a:r>
            <a:r>
              <a:rPr lang="en-GB" sz="1400" b="1" dirty="0" smtClean="0"/>
              <a:t> </a:t>
            </a:r>
            <a:endParaRPr lang="en-GB" sz="1400" b="1" dirty="0"/>
          </a:p>
        </p:txBody>
      </p:sp>
    </p:spTree>
    <p:extLst>
      <p:ext uri="{BB962C8B-B14F-4D97-AF65-F5344CB8AC3E}">
        <p14:creationId xmlns:p14="http://schemas.microsoft.com/office/powerpoint/2010/main" val="3786665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12829</TotalTime>
  <Words>2788</Words>
  <Application>Microsoft Macintosh PowerPoint</Application>
  <PresentationFormat>Widescreen</PresentationFormat>
  <Paragraphs>283</Paragraphs>
  <Slides>16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 </vt:lpstr>
      <vt:lpstr>Calibri</vt:lpstr>
      <vt:lpstr>Calibri Light</vt:lpstr>
      <vt:lpstr>Times New Roman</vt:lpstr>
      <vt:lpstr>宋体</vt:lpstr>
      <vt:lpstr>Arial</vt:lpstr>
      <vt:lpstr>Office Theme</vt:lpstr>
      <vt:lpstr>Satellite Access:  SA Rel-19 topics &amp; priorities</vt:lpstr>
      <vt:lpstr>Outline</vt:lpstr>
      <vt:lpstr>Overall View on Rel-19 Content</vt:lpstr>
      <vt:lpstr>Overall View on Rel-19 Content</vt:lpstr>
      <vt:lpstr>#1.1 Regenerative payload - Architectures</vt:lpstr>
      <vt:lpstr>#1.1 Regenerative payload - Architectures</vt:lpstr>
      <vt:lpstr>#1.2 Store and Forward Satellite operation</vt:lpstr>
      <vt:lpstr>#1.2 Store and Forward Satellite operation</vt:lpstr>
      <vt:lpstr>#1.3 UE-Satellite-UE communication </vt:lpstr>
      <vt:lpstr>#1.3 UE-Satellite-UE communication </vt:lpstr>
      <vt:lpstr>#1.4 Dual Steer</vt:lpstr>
      <vt:lpstr>#1.5 GNSS independent operation</vt:lpstr>
      <vt:lpstr>#1.6 Multicast and Broadcast via satellite</vt:lpstr>
      <vt:lpstr>#1.7 5GC supporting IoT-NTN</vt:lpstr>
      <vt:lpstr>#2 Application enablement for  Satellite access enabled 5G Services</vt:lpstr>
      <vt:lpstr>Summary Satellite SA-led Rel-19 topics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686</cp:revision>
  <dcterms:created xsi:type="dcterms:W3CDTF">2010-02-05T13:52:04Z</dcterms:created>
  <dcterms:modified xsi:type="dcterms:W3CDTF">2023-06-02T20:05:40Z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